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1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75" r:id="rId13"/>
    <p:sldId id="282" r:id="rId14"/>
    <p:sldId id="265" r:id="rId15"/>
    <p:sldId id="276" r:id="rId16"/>
    <p:sldId id="283" r:id="rId17"/>
    <p:sldId id="269" r:id="rId18"/>
    <p:sldId id="280" r:id="rId19"/>
    <p:sldId id="277" r:id="rId20"/>
    <p:sldId id="284" r:id="rId21"/>
    <p:sldId id="279" r:id="rId22"/>
  </p:sldIdLst>
  <p:sldSz cx="9906000" cy="6858000" type="A4"/>
  <p:notesSz cx="6645275" cy="97774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10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3080">
          <p15:clr>
            <a:srgbClr val="A4A3A4"/>
          </p15:clr>
        </p15:guide>
        <p15:guide id="7" pos="2160">
          <p15:clr>
            <a:srgbClr val="A4A3A4"/>
          </p15:clr>
        </p15:guide>
        <p15:guide id="8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434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00"/>
    </p:cViewPr>
  </p:sorterViewPr>
  <p:notesViewPr>
    <p:cSldViewPr showGuides="1">
      <p:cViewPr varScale="1">
        <p:scale>
          <a:sx n="66" d="100"/>
          <a:sy n="66" d="100"/>
        </p:scale>
        <p:origin x="3330" y="66"/>
      </p:cViewPr>
      <p:guideLst>
        <p:guide orient="horz" pos="2924"/>
        <p:guide pos="2210"/>
        <p:guide orient="horz" pos="3127"/>
        <p:guide pos="2141"/>
        <p:guide orient="horz" pos="2880"/>
        <p:guide orient="horz" pos="3080"/>
        <p:guide pos="2160"/>
        <p:guide pos="2093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79619" cy="490569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64119" y="1"/>
            <a:ext cx="2879619" cy="490569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BEF7BC80-CBF8-42BC-A189-0D786E3F6DB8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286847"/>
            <a:ext cx="2879619" cy="49056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64119" y="9286847"/>
            <a:ext cx="2879619" cy="49056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0EB01E02-7D1A-4136-BF0A-7C9E6152A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517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79619" cy="488871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64119" y="1"/>
            <a:ext cx="2879619" cy="488871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D0A44B6B-3C42-480A-A4E1-62ECD51AD247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74688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4528" y="4644271"/>
            <a:ext cx="5316220" cy="4399836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286845"/>
            <a:ext cx="2879619" cy="488871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64119" y="9286845"/>
            <a:ext cx="2879619" cy="488871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FD28D4F2-322F-42A2-8EFB-016DD9C75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2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74688" y="733425"/>
            <a:ext cx="5295900" cy="36671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8D4F2-322F-42A2-8EFB-016DD9C75D1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43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8D4F2-322F-42A2-8EFB-016DD9C75D1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523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516625"/>
            <a:ext cx="79248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166530"/>
            <a:ext cx="79248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1" y="1826709"/>
            <a:ext cx="1616874" cy="44844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5734" y="1826709"/>
            <a:ext cx="5678266" cy="44844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017572"/>
            <a:ext cx="79248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3865098"/>
            <a:ext cx="79248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90600" y="1544716"/>
            <a:ext cx="79248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90600" y="2743200"/>
            <a:ext cx="3863340" cy="35935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71872" y="2743201"/>
            <a:ext cx="3863340" cy="3595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9377" y="2743200"/>
            <a:ext cx="3645408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2239" y="2743200"/>
            <a:ext cx="3642234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90600" y="1544716"/>
            <a:ext cx="79248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90600" y="3383280"/>
            <a:ext cx="386334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71871" y="3383280"/>
            <a:ext cx="386334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825363"/>
            <a:ext cx="3196847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6898" y="1826709"/>
            <a:ext cx="4558502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4061096"/>
            <a:ext cx="3196847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828800"/>
            <a:ext cx="3199638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0" y="2286000"/>
            <a:ext cx="437515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4059936"/>
            <a:ext cx="3199638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138207" y="573807"/>
            <a:ext cx="9342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283537" y="573807"/>
            <a:ext cx="624078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544716"/>
            <a:ext cx="79248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769834"/>
            <a:ext cx="79248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8331" y="548797"/>
            <a:ext cx="1288226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1F4C019-C79C-42EC-94D4-E3B0FD2305A8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3950" y="548797"/>
            <a:ext cx="1019637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09413" y="855957"/>
            <a:ext cx="2433696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300" dirty="0" smtClean="0"/>
              <a:t>Víceúčelové sportovní centrum </a:t>
            </a:r>
            <a:r>
              <a:rPr lang="cs-CZ" sz="4500" dirty="0" smtClean="0"/>
              <a:t>Na Chobotě</a:t>
            </a:r>
            <a:endParaRPr lang="cs-CZ" sz="45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Aktualizace studie proveditelnosti </a:t>
            </a:r>
            <a:endParaRPr lang="cs-CZ" sz="1400" dirty="0" smtClean="0"/>
          </a:p>
          <a:p>
            <a:r>
              <a:rPr lang="cs-CZ" sz="1400" dirty="0" smtClean="0"/>
              <a:t>2016-03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4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003811" y="1313765"/>
            <a:ext cx="3840430" cy="621792"/>
          </a:xfrm>
        </p:spPr>
        <p:txBody>
          <a:bodyPr/>
          <a:lstStyle/>
          <a:p>
            <a:r>
              <a:rPr lang="cs-CZ" sz="2800" u="sng" dirty="0" smtClean="0"/>
              <a:t>Parking</a:t>
            </a:r>
            <a:endParaRPr lang="cs-CZ" sz="2800" u="sng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3"/>
          </p:nvPr>
        </p:nvSpPr>
        <p:spPr>
          <a:xfrm>
            <a:off x="5086844" y="1313765"/>
            <a:ext cx="3837085" cy="621792"/>
          </a:xfrm>
        </p:spPr>
        <p:txBody>
          <a:bodyPr/>
          <a:lstStyle/>
          <a:p>
            <a:r>
              <a:rPr lang="cs-CZ" sz="2800" u="sng" dirty="0" smtClean="0"/>
              <a:t>Pronájmy</a:t>
            </a:r>
            <a:endParaRPr lang="cs-CZ" sz="2800" u="sng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Produkty – parametry 06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955056" y="1953844"/>
            <a:ext cx="3888341" cy="463551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sz="1600" b="1" u="sng" cap="small" dirty="0"/>
              <a:t>Produkt </a:t>
            </a:r>
            <a:endParaRPr lang="cs-CZ" sz="1600" b="1" u="sng" cap="small" dirty="0" smtClean="0"/>
          </a:p>
          <a:p>
            <a:r>
              <a:rPr lang="cs-CZ" sz="1600" dirty="0" smtClean="0"/>
              <a:t>1 parkování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Prostorová kapacita </a:t>
            </a:r>
          </a:p>
          <a:p>
            <a:r>
              <a:rPr lang="cs-CZ" sz="1600" dirty="0" smtClean="0"/>
              <a:t>123 míst pro auta</a:t>
            </a:r>
          </a:p>
          <a:p>
            <a:r>
              <a:rPr lang="cs-CZ" sz="1600" dirty="0" smtClean="0"/>
              <a:t>2 místa pro autobusy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/>
              <a:t>Obrátka</a:t>
            </a:r>
          </a:p>
          <a:p>
            <a:r>
              <a:rPr lang="cs-CZ" sz="1600" dirty="0"/>
              <a:t>3 obsazení/den</a:t>
            </a:r>
          </a:p>
          <a:p>
            <a:pPr marL="45720" indent="0">
              <a:buNone/>
            </a:pPr>
            <a:endParaRPr lang="cs-CZ" sz="1600" u="sng" dirty="0" smtClean="0"/>
          </a:p>
          <a:p>
            <a:pPr marL="45720" indent="0">
              <a:buNone/>
            </a:pPr>
            <a:r>
              <a:rPr lang="cs-CZ" sz="1600" u="sng" dirty="0" smtClean="0"/>
              <a:t>Časová </a:t>
            </a:r>
            <a:r>
              <a:rPr lang="cs-CZ" sz="1600" u="sng" dirty="0"/>
              <a:t>kapacita</a:t>
            </a:r>
          </a:p>
          <a:p>
            <a:r>
              <a:rPr lang="cs-CZ" sz="1600" dirty="0" smtClean="0"/>
              <a:t>využití parkingu po celý rok              (tj</a:t>
            </a:r>
            <a:r>
              <a:rPr lang="cs-CZ" sz="1600" dirty="0"/>
              <a:t>. </a:t>
            </a:r>
            <a:r>
              <a:rPr lang="cs-CZ" sz="1600" dirty="0" smtClean="0"/>
              <a:t>cca 365 </a:t>
            </a:r>
            <a:r>
              <a:rPr lang="cs-CZ" sz="1600" dirty="0"/>
              <a:t>dní/rok</a:t>
            </a:r>
            <a:r>
              <a:rPr lang="cs-CZ" sz="1600" dirty="0" smtClean="0"/>
              <a:t>)</a:t>
            </a:r>
          </a:p>
          <a:p>
            <a:endParaRPr lang="cs-CZ" sz="1600" dirty="0"/>
          </a:p>
          <a:p>
            <a:pPr marL="45720" indent="0">
              <a:buNone/>
            </a:pPr>
            <a:r>
              <a:rPr lang="cs-CZ" sz="1600" u="sng" dirty="0"/>
              <a:t>P</a:t>
            </a:r>
            <a:r>
              <a:rPr lang="cs-CZ" sz="1600" u="sng" dirty="0" smtClean="0"/>
              <a:t>rodejní </a:t>
            </a:r>
            <a:r>
              <a:rPr lang="cs-CZ" sz="1600" u="sng" dirty="0"/>
              <a:t>cena </a:t>
            </a:r>
          </a:p>
          <a:p>
            <a:r>
              <a:rPr lang="cs-CZ" sz="1600" dirty="0" smtClean="0"/>
              <a:t>0 Kč/park.      včetně DPH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  <p:sp>
        <p:nvSpPr>
          <p:cNvPr id="8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5050511" y="1943835"/>
            <a:ext cx="3888341" cy="46355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b="1" u="sng" cap="small" dirty="0" smtClean="0"/>
              <a:t>Produkt </a:t>
            </a:r>
          </a:p>
          <a:p>
            <a:r>
              <a:rPr lang="cs-CZ" sz="1600" dirty="0" smtClean="0"/>
              <a:t>Ve výnosech se neuvažuje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dirty="0" smtClean="0"/>
              <a:t>     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81561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54977"/>
          </a:xfrm>
        </p:spPr>
        <p:txBody>
          <a:bodyPr/>
          <a:lstStyle/>
          <a:p>
            <a:r>
              <a:rPr lang="cs-CZ" dirty="0" smtClean="0"/>
              <a:t>Krycí příspěvky produktů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298266" y="5828292"/>
            <a:ext cx="7245805" cy="810092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cs-CZ" sz="1900" dirty="0" smtClean="0"/>
              <a:t>Celková výše krycího příspěvku v roce 2020 je 35,06 mil. Kč</a:t>
            </a:r>
          </a:p>
          <a:p>
            <a:pPr marL="45720" indent="0" algn="ctr">
              <a:buNone/>
            </a:pPr>
            <a:r>
              <a:rPr lang="cs-CZ" sz="1600" dirty="0" smtClean="0"/>
              <a:t>(kalkulováno pro 60% obsazenost - u </a:t>
            </a:r>
            <a:r>
              <a:rPr lang="cs-CZ" sz="1600" dirty="0" err="1" smtClean="0"/>
              <a:t>bazénu+wellness+fitness</a:t>
            </a:r>
            <a:r>
              <a:rPr lang="cs-CZ" sz="1600" dirty="0" smtClean="0"/>
              <a:t> navíc kapacita snížena o 1/3)</a:t>
            </a:r>
            <a:endParaRPr lang="cs-CZ" sz="1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80" y="1403775"/>
            <a:ext cx="5630027" cy="428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27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" y="1268760"/>
            <a:ext cx="9090025" cy="536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54977"/>
          </a:xfrm>
        </p:spPr>
        <p:txBody>
          <a:bodyPr>
            <a:normAutofit/>
          </a:bodyPr>
          <a:lstStyle/>
          <a:p>
            <a:r>
              <a:rPr lang="cs-CZ" dirty="0" smtClean="0"/>
              <a:t>Režijní náklady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3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54977"/>
          </a:xfrm>
        </p:spPr>
        <p:txBody>
          <a:bodyPr>
            <a:normAutofit/>
          </a:bodyPr>
          <a:lstStyle/>
          <a:p>
            <a:r>
              <a:rPr lang="cs-CZ" dirty="0" smtClean="0"/>
              <a:t>Režijní náklady </a:t>
            </a:r>
            <a:r>
              <a:rPr lang="cs-CZ" dirty="0" smtClean="0"/>
              <a:t>II </a:t>
            </a:r>
            <a:endParaRPr lang="cs-CZ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94" y="1313765"/>
            <a:ext cx="9091011" cy="332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85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54977"/>
          </a:xfrm>
        </p:spPr>
        <p:txBody>
          <a:bodyPr/>
          <a:lstStyle/>
          <a:p>
            <a:r>
              <a:rPr lang="cs-CZ" dirty="0" smtClean="0"/>
              <a:t>Personál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0600" y="1538790"/>
            <a:ext cx="7960344" cy="4799668"/>
          </a:xfrm>
        </p:spPr>
        <p:txBody>
          <a:bodyPr/>
          <a:lstStyle/>
          <a:p>
            <a:r>
              <a:rPr lang="cs-CZ" sz="1600" dirty="0" smtClean="0"/>
              <a:t>Vedení						1 </a:t>
            </a:r>
            <a:r>
              <a:rPr lang="cs-CZ" sz="1600" dirty="0" err="1" smtClean="0"/>
              <a:t>prac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Obchod 					1 </a:t>
            </a:r>
            <a:r>
              <a:rPr lang="cs-CZ" sz="1600" dirty="0" err="1" smtClean="0"/>
              <a:t>prac</a:t>
            </a:r>
            <a:r>
              <a:rPr lang="cs-CZ" sz="1600" dirty="0" smtClean="0"/>
              <a:t>.</a:t>
            </a:r>
          </a:p>
          <a:p>
            <a:r>
              <a:rPr lang="cs-CZ" sz="1600" dirty="0" err="1" smtClean="0"/>
              <a:t>Back</a:t>
            </a:r>
            <a:r>
              <a:rPr lang="cs-CZ" sz="1600" dirty="0" smtClean="0"/>
              <a:t> </a:t>
            </a:r>
            <a:r>
              <a:rPr lang="cs-CZ" sz="1600" dirty="0" err="1" smtClean="0"/>
              <a:t>office</a:t>
            </a:r>
            <a:r>
              <a:rPr lang="cs-CZ" sz="1600" dirty="0" smtClean="0"/>
              <a:t> (sekretariát, </a:t>
            </a:r>
            <a:r>
              <a:rPr lang="cs-CZ" sz="1600" dirty="0" err="1" smtClean="0"/>
              <a:t>účto</a:t>
            </a:r>
            <a:r>
              <a:rPr lang="cs-CZ" sz="1600" dirty="0" smtClean="0"/>
              <a:t>, ..)	</a:t>
            </a:r>
            <a:r>
              <a:rPr lang="cs-CZ" sz="1600" dirty="0"/>
              <a:t>	</a:t>
            </a:r>
            <a:r>
              <a:rPr lang="cs-CZ" sz="1600" dirty="0" smtClean="0"/>
              <a:t>	2 </a:t>
            </a:r>
            <a:r>
              <a:rPr lang="cs-CZ" sz="1600" dirty="0" err="1"/>
              <a:t>prac</a:t>
            </a:r>
            <a:r>
              <a:rPr lang="cs-CZ" sz="1600" dirty="0"/>
              <a:t>.</a:t>
            </a:r>
          </a:p>
          <a:p>
            <a:r>
              <a:rPr lang="cs-CZ" sz="1600" dirty="0" smtClean="0"/>
              <a:t>Údržba (celý areál) + úklid exteriéru	</a:t>
            </a:r>
            <a:r>
              <a:rPr lang="cs-CZ" sz="1600" dirty="0"/>
              <a:t>	</a:t>
            </a:r>
            <a:r>
              <a:rPr lang="cs-CZ" sz="1600" dirty="0" smtClean="0"/>
              <a:t>	2 </a:t>
            </a:r>
            <a:r>
              <a:rPr lang="cs-CZ" sz="1600" dirty="0" err="1"/>
              <a:t>prac</a:t>
            </a:r>
            <a:r>
              <a:rPr lang="cs-CZ" sz="1600" dirty="0"/>
              <a:t>.</a:t>
            </a:r>
          </a:p>
          <a:p>
            <a:r>
              <a:rPr lang="cs-CZ" sz="1600" dirty="0" smtClean="0"/>
              <a:t>Úklid – hřiště + haly				2 </a:t>
            </a:r>
            <a:r>
              <a:rPr lang="cs-CZ" sz="1600" dirty="0" err="1" smtClean="0"/>
              <a:t>prac</a:t>
            </a:r>
            <a:r>
              <a:rPr lang="cs-CZ" sz="1600" dirty="0" smtClean="0"/>
              <a:t>.</a:t>
            </a:r>
            <a:r>
              <a:rPr lang="cs-CZ" sz="1600" dirty="0"/>
              <a:t> </a:t>
            </a:r>
            <a:endParaRPr lang="cs-CZ" sz="1600" dirty="0" smtClean="0"/>
          </a:p>
          <a:p>
            <a:r>
              <a:rPr lang="cs-CZ" sz="1600" dirty="0" smtClean="0"/>
              <a:t>Úklid </a:t>
            </a:r>
            <a:r>
              <a:rPr lang="cs-CZ" sz="1600" dirty="0"/>
              <a:t>– </a:t>
            </a:r>
            <a:r>
              <a:rPr lang="cs-CZ" sz="1600" dirty="0" smtClean="0"/>
              <a:t>fitness </a:t>
            </a:r>
            <a:r>
              <a:rPr lang="cs-CZ" sz="1600" dirty="0"/>
              <a:t>+ </a:t>
            </a:r>
            <a:r>
              <a:rPr lang="cs-CZ" sz="1600" dirty="0" err="1" smtClean="0"/>
              <a:t>wellness</a:t>
            </a:r>
            <a:r>
              <a:rPr lang="cs-CZ" sz="1600" dirty="0" smtClean="0"/>
              <a:t> + bazén</a:t>
            </a:r>
            <a:r>
              <a:rPr lang="cs-CZ" sz="1600" dirty="0"/>
              <a:t>		</a:t>
            </a:r>
            <a:r>
              <a:rPr lang="cs-CZ" sz="1600" dirty="0" smtClean="0"/>
              <a:t>	2 </a:t>
            </a:r>
            <a:r>
              <a:rPr lang="cs-CZ" sz="1600" dirty="0" err="1"/>
              <a:t>prac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Úklid – hotel + restaurace				2 </a:t>
            </a:r>
            <a:r>
              <a:rPr lang="cs-CZ" sz="1600" dirty="0" err="1" smtClean="0"/>
              <a:t>prac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trenéři fitness + </a:t>
            </a:r>
            <a:r>
              <a:rPr lang="cs-CZ" sz="1600" dirty="0" err="1" smtClean="0"/>
              <a:t>wellness</a:t>
            </a:r>
            <a:r>
              <a:rPr lang="cs-CZ" sz="1600" dirty="0" smtClean="0"/>
              <a:t>				2 </a:t>
            </a:r>
            <a:r>
              <a:rPr lang="cs-CZ" sz="1600" dirty="0" err="1" smtClean="0"/>
              <a:t>prac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plavčík						6 </a:t>
            </a:r>
            <a:r>
              <a:rPr lang="cs-CZ" sz="1600" dirty="0" err="1" smtClean="0"/>
              <a:t>prac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kuchyně					6 </a:t>
            </a:r>
            <a:r>
              <a:rPr lang="cs-CZ" sz="1600" dirty="0" err="1" smtClean="0"/>
              <a:t>prac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obsluha v restauraci				6 </a:t>
            </a:r>
            <a:r>
              <a:rPr lang="cs-CZ" sz="1600" dirty="0" err="1" smtClean="0"/>
              <a:t>prac</a:t>
            </a:r>
            <a:r>
              <a:rPr lang="cs-CZ" sz="1600" dirty="0" smtClean="0"/>
              <a:t>.</a:t>
            </a:r>
          </a:p>
          <a:p>
            <a:r>
              <a:rPr lang="cs-CZ" sz="1600" u="sng" dirty="0" smtClean="0"/>
              <a:t>recepce (sdružená pro vše)				7 </a:t>
            </a:r>
            <a:r>
              <a:rPr lang="cs-CZ" sz="1600" u="sng" dirty="0" err="1" smtClean="0"/>
              <a:t>prac</a:t>
            </a:r>
            <a:r>
              <a:rPr lang="cs-CZ" sz="1600" u="sng" dirty="0" smtClean="0"/>
              <a:t>.</a:t>
            </a:r>
          </a:p>
          <a:p>
            <a:pPr marL="45720" indent="0">
              <a:buNone/>
            </a:pPr>
            <a:r>
              <a:rPr lang="cs-CZ" sz="1600" dirty="0" smtClean="0"/>
              <a:t>   CELKEM				              39 </a:t>
            </a:r>
            <a:r>
              <a:rPr lang="cs-CZ" sz="1600" dirty="0" err="1" smtClean="0"/>
              <a:t>prac</a:t>
            </a:r>
            <a:r>
              <a:rPr lang="cs-CZ" sz="1600" dirty="0" smtClean="0"/>
              <a:t>.</a:t>
            </a:r>
            <a:endParaRPr lang="cs-CZ" dirty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sz="1600" dirty="0" smtClean="0"/>
              <a:t>průměrná mzda (CÚ 2012) = 23 977 Kč/</a:t>
            </a:r>
            <a:r>
              <a:rPr lang="cs-CZ" sz="1600" dirty="0" err="1" smtClean="0"/>
              <a:t>měs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4249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54977"/>
          </a:xfrm>
        </p:spPr>
        <p:txBody>
          <a:bodyPr>
            <a:normAutofit/>
          </a:bodyPr>
          <a:lstStyle/>
          <a:p>
            <a:r>
              <a:rPr lang="cs-CZ" dirty="0" smtClean="0"/>
              <a:t>Investice provozovatele I</a:t>
            </a: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69" y="1313765"/>
            <a:ext cx="9089562" cy="520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803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5497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Investice provozovatele </a:t>
            </a:r>
            <a:r>
              <a:rPr lang="cs-CZ" dirty="0" smtClean="0"/>
              <a:t>II - nepovinné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19" y="1300739"/>
            <a:ext cx="9089561" cy="4148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294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54977"/>
          </a:xfrm>
        </p:spPr>
        <p:txBody>
          <a:bodyPr>
            <a:normAutofit/>
          </a:bodyPr>
          <a:lstStyle/>
          <a:p>
            <a:r>
              <a:rPr lang="cs-CZ" dirty="0" smtClean="0"/>
              <a:t>Parametry hodnocení investice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740" y="1446203"/>
            <a:ext cx="4038168" cy="25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25" y="1853825"/>
            <a:ext cx="8456478" cy="4828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26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Výkazy </a:t>
            </a:r>
            <a:r>
              <a:rPr lang="cs-CZ" sz="1800" dirty="0" smtClean="0"/>
              <a:t>(kalkulovaná obsazenost 60%)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5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530" y="548680"/>
            <a:ext cx="8370930" cy="600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4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3811" y="593685"/>
            <a:ext cx="7924800" cy="67507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Shrnutí </a:t>
            </a:r>
            <a:r>
              <a:rPr lang="cs-CZ" sz="4400" dirty="0" smtClean="0"/>
              <a:t>aktualizace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3811" y="1808820"/>
            <a:ext cx="7924800" cy="454550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u="sng" dirty="0" smtClean="0"/>
              <a:t>Důvod aktualizace</a:t>
            </a:r>
          </a:p>
          <a:p>
            <a:pPr algn="just"/>
            <a:endParaRPr lang="cs-CZ" sz="1400" dirty="0" smtClean="0"/>
          </a:p>
          <a:p>
            <a:pPr algn="just"/>
            <a:r>
              <a:rPr lang="cs-CZ" sz="1400" dirty="0" smtClean="0"/>
              <a:t>Změna architektonického řešení sportovního centra a tím změna kapacit a standardu</a:t>
            </a:r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Základní změny</a:t>
            </a:r>
          </a:p>
          <a:p>
            <a:pPr algn="just"/>
            <a:endParaRPr lang="cs-CZ" sz="1400" dirty="0" smtClean="0"/>
          </a:p>
          <a:p>
            <a:pPr algn="just"/>
            <a:r>
              <a:rPr lang="cs-CZ" sz="1400" dirty="0" smtClean="0"/>
              <a:t>Hala I – větší, víceúčelová s možností rozdělení pomocí mobilní příčky</a:t>
            </a:r>
          </a:p>
          <a:p>
            <a:pPr algn="just"/>
            <a:r>
              <a:rPr lang="cs-CZ" sz="1400" dirty="0" smtClean="0"/>
              <a:t>Hala II – nahrazena dělením haly I</a:t>
            </a:r>
          </a:p>
          <a:p>
            <a:pPr algn="just"/>
            <a:r>
              <a:rPr lang="cs-CZ" sz="1400" dirty="0" smtClean="0"/>
              <a:t>Bazén – zvětšený na 25 m, 6 drah</a:t>
            </a:r>
          </a:p>
          <a:p>
            <a:pPr algn="just"/>
            <a:r>
              <a:rPr lang="cs-CZ" sz="1400" dirty="0" err="1" smtClean="0"/>
              <a:t>Wellness</a:t>
            </a:r>
            <a:r>
              <a:rPr lang="cs-CZ" sz="1400" dirty="0" smtClean="0"/>
              <a:t> – rozšířen na 3 sauny + zázemí</a:t>
            </a:r>
          </a:p>
          <a:p>
            <a:pPr algn="just"/>
            <a:r>
              <a:rPr lang="cs-CZ" sz="1400" dirty="0" smtClean="0"/>
              <a:t>Fitness – snížená kapacita</a:t>
            </a:r>
          </a:p>
          <a:p>
            <a:pPr algn="just"/>
            <a:r>
              <a:rPr lang="cs-CZ" sz="1400" dirty="0" smtClean="0"/>
              <a:t>Hotel -  60 lůžek</a:t>
            </a:r>
          </a:p>
          <a:p>
            <a:pPr algn="just"/>
            <a:r>
              <a:rPr lang="cs-CZ" sz="1400" dirty="0" smtClean="0"/>
              <a:t>Restaurace – kapacita na 60 + 20 míst</a:t>
            </a:r>
            <a:endParaRPr lang="cs-CZ" sz="1400" dirty="0"/>
          </a:p>
          <a:p>
            <a:pPr algn="just"/>
            <a:r>
              <a:rPr lang="cs-CZ" sz="1400" dirty="0" smtClean="0"/>
              <a:t>Časový posun modelu</a:t>
            </a:r>
          </a:p>
          <a:p>
            <a:pPr algn="just"/>
            <a:endParaRPr lang="cs-CZ" sz="1400" dirty="0" smtClean="0"/>
          </a:p>
          <a:p>
            <a:pPr algn="just"/>
            <a:endParaRPr lang="cs-CZ" sz="1400" dirty="0" smtClean="0"/>
          </a:p>
          <a:p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275339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85" y="548680"/>
            <a:ext cx="8812969" cy="594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3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98" y="570014"/>
            <a:ext cx="8605109" cy="5814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360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4316741"/>
            <a:ext cx="7924800" cy="912459"/>
          </a:xfrm>
        </p:spPr>
        <p:txBody>
          <a:bodyPr/>
          <a:lstStyle/>
          <a:p>
            <a:r>
              <a:rPr lang="cs-CZ" dirty="0" smtClean="0"/>
              <a:t>Parametry modelu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90600" y="4971540"/>
            <a:ext cx="7924800" cy="752715"/>
          </a:xfrm>
        </p:spPr>
        <p:txBody>
          <a:bodyPr/>
          <a:lstStyle/>
          <a:p>
            <a:r>
              <a:rPr lang="cs-CZ" dirty="0" smtClean="0"/>
              <a:t>Rok zahájení provozu v modelu =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80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593686"/>
            <a:ext cx="7924800" cy="675074"/>
          </a:xfrm>
        </p:spPr>
        <p:txBody>
          <a:bodyPr>
            <a:noAutofit/>
          </a:bodyPr>
          <a:lstStyle/>
          <a:p>
            <a:r>
              <a:rPr lang="cs-CZ" dirty="0" smtClean="0"/>
              <a:t>Produkty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5919" y="2708921"/>
            <a:ext cx="3907081" cy="1755195"/>
          </a:xfrm>
        </p:spPr>
        <p:txBody>
          <a:bodyPr>
            <a:normAutofit/>
          </a:bodyPr>
          <a:lstStyle/>
          <a:p>
            <a:r>
              <a:rPr lang="cs-CZ" dirty="0" smtClean="0"/>
              <a:t>Hala I</a:t>
            </a:r>
          </a:p>
          <a:p>
            <a:r>
              <a:rPr lang="cs-CZ" dirty="0" smtClean="0"/>
              <a:t>Venkovní hřiště</a:t>
            </a:r>
            <a:endParaRPr lang="cs-CZ" sz="11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045920" y="4554126"/>
            <a:ext cx="3900433" cy="1755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Hotel</a:t>
            </a:r>
          </a:p>
          <a:p>
            <a:r>
              <a:rPr lang="cs-CZ" dirty="0" smtClean="0"/>
              <a:t>Restaurace</a:t>
            </a:r>
          </a:p>
          <a:p>
            <a:r>
              <a:rPr lang="cs-CZ" dirty="0" smtClean="0"/>
              <a:t>Parking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5733087" y="2708920"/>
            <a:ext cx="3900433" cy="1755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Fitness</a:t>
            </a:r>
          </a:p>
          <a:p>
            <a:r>
              <a:rPr lang="cs-CZ" dirty="0" err="1" smtClean="0"/>
              <a:t>Wellness</a:t>
            </a:r>
            <a:endParaRPr lang="cs-CZ" dirty="0" smtClean="0"/>
          </a:p>
          <a:p>
            <a:r>
              <a:rPr lang="cs-CZ" dirty="0" smtClean="0"/>
              <a:t>Bazén</a:t>
            </a:r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5733087" y="4556129"/>
            <a:ext cx="3120347" cy="1755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pronájem zbytných ploch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97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003811" y="1313765"/>
            <a:ext cx="7930662" cy="621792"/>
          </a:xfrm>
        </p:spPr>
        <p:txBody>
          <a:bodyPr/>
          <a:lstStyle/>
          <a:p>
            <a:r>
              <a:rPr lang="cs-CZ" sz="2800" u="sng" dirty="0" smtClean="0"/>
              <a:t>Hala - </a:t>
            </a:r>
            <a:r>
              <a:rPr lang="cs-CZ" sz="1400" b="0" dirty="0"/>
              <a:t>Prostor </a:t>
            </a:r>
            <a:r>
              <a:rPr lang="cs-CZ" sz="1400" b="0" dirty="0" smtClean="0"/>
              <a:t>haly </a:t>
            </a:r>
            <a:r>
              <a:rPr lang="cs-CZ" sz="1400" b="0" dirty="0"/>
              <a:t>lze pomoci </a:t>
            </a:r>
            <a:r>
              <a:rPr lang="cs-CZ" sz="1400" b="0" dirty="0" err="1"/>
              <a:t>mobilni</a:t>
            </a:r>
            <a:r>
              <a:rPr lang="cs-CZ" sz="1400" b="0" dirty="0"/>
              <a:t> </a:t>
            </a:r>
            <a:r>
              <a:rPr lang="cs-CZ" sz="1400" b="0" dirty="0" err="1"/>
              <a:t>dělici</a:t>
            </a:r>
            <a:r>
              <a:rPr lang="cs-CZ" sz="1400" b="0" dirty="0"/>
              <a:t> </a:t>
            </a:r>
            <a:r>
              <a:rPr lang="cs-CZ" sz="1400" b="0" dirty="0" err="1" smtClean="0"/>
              <a:t>přičky</a:t>
            </a:r>
            <a:r>
              <a:rPr lang="cs-CZ" sz="1400" b="0" dirty="0" smtClean="0"/>
              <a:t> rozdělit </a:t>
            </a:r>
            <a:r>
              <a:rPr lang="cs-CZ" sz="1400" b="0" dirty="0"/>
              <a:t>na dvě </a:t>
            </a:r>
            <a:r>
              <a:rPr lang="cs-CZ" sz="1400" b="0" dirty="0" smtClean="0"/>
              <a:t>plochy –hala </a:t>
            </a:r>
            <a:r>
              <a:rPr lang="cs-CZ" sz="1400" b="0" dirty="0"/>
              <a:t>I, </a:t>
            </a:r>
            <a:r>
              <a:rPr lang="cs-CZ" sz="1400" b="0" dirty="0" smtClean="0"/>
              <a:t>hala </a:t>
            </a:r>
            <a:r>
              <a:rPr lang="cs-CZ" sz="1400" b="0" dirty="0"/>
              <a:t>II</a:t>
            </a:r>
            <a:endParaRPr lang="cs-CZ" sz="1400" u="sng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Produkty – parametry 01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955056" y="1953844"/>
            <a:ext cx="3888341" cy="246526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sz="1600" b="1" u="sng" cap="small" dirty="0"/>
              <a:t>Produkt </a:t>
            </a:r>
            <a:endParaRPr lang="cs-CZ" sz="1600" b="1" u="sng" cap="small" dirty="0" smtClean="0"/>
          </a:p>
          <a:p>
            <a:r>
              <a:rPr lang="cs-CZ" sz="1600" dirty="0"/>
              <a:t>pronájem 1 hod. haly</a:t>
            </a:r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Prostorová kapacita </a:t>
            </a:r>
          </a:p>
          <a:p>
            <a:r>
              <a:rPr lang="cs-CZ" sz="1600" dirty="0" smtClean="0"/>
              <a:t>1 Hala</a:t>
            </a:r>
          </a:p>
          <a:p>
            <a:r>
              <a:rPr lang="cs-CZ" sz="1600" dirty="0" err="1" smtClean="0"/>
              <a:t>možne</a:t>
            </a:r>
            <a:r>
              <a:rPr lang="cs-CZ" sz="1600" dirty="0" smtClean="0"/>
              <a:t> </a:t>
            </a:r>
            <a:r>
              <a:rPr lang="cs-CZ" sz="1600" dirty="0" err="1"/>
              <a:t>uspořadani</a:t>
            </a:r>
            <a:r>
              <a:rPr lang="cs-CZ" sz="1600" dirty="0"/>
              <a:t> (</a:t>
            </a:r>
            <a:r>
              <a:rPr lang="cs-CZ" sz="1600" dirty="0" err="1"/>
              <a:t>lajnovani</a:t>
            </a:r>
            <a:r>
              <a:rPr lang="cs-CZ" sz="1600" dirty="0"/>
              <a:t>) hřišť </a:t>
            </a:r>
            <a:r>
              <a:rPr lang="cs-CZ" sz="1600" dirty="0" smtClean="0"/>
              <a:t> </a:t>
            </a:r>
            <a:r>
              <a:rPr lang="pt-BR" sz="1000" dirty="0" smtClean="0"/>
              <a:t>/</a:t>
            </a:r>
            <a:r>
              <a:rPr lang="pt-BR" sz="1000" dirty="0"/>
              <a:t>hazena, futsal, halovy fotbal - 40 x </a:t>
            </a:r>
            <a:r>
              <a:rPr lang="pt-BR" sz="1000" dirty="0" smtClean="0"/>
              <a:t>20m</a:t>
            </a:r>
            <a:r>
              <a:rPr lang="cs-CZ" sz="1000" dirty="0" smtClean="0"/>
              <a:t> /</a:t>
            </a:r>
            <a:r>
              <a:rPr lang="cs-CZ" sz="1000" dirty="0"/>
              <a:t>florbal - 36 x 18m až 40x20m (podle polohy</a:t>
            </a:r>
            <a:r>
              <a:rPr lang="cs-CZ" sz="1000" dirty="0" smtClean="0"/>
              <a:t>) /</a:t>
            </a:r>
            <a:r>
              <a:rPr lang="cs-CZ" sz="1000" dirty="0"/>
              <a:t>volejbal - 18 x </a:t>
            </a:r>
            <a:r>
              <a:rPr lang="cs-CZ" sz="1000" dirty="0" smtClean="0"/>
              <a:t>9m /</a:t>
            </a:r>
            <a:r>
              <a:rPr lang="cs-CZ" sz="1000" dirty="0"/>
              <a:t>basketbal napřič - 26 x </a:t>
            </a:r>
            <a:r>
              <a:rPr lang="cs-CZ" sz="1000" dirty="0" smtClean="0"/>
              <a:t>14m /</a:t>
            </a:r>
            <a:r>
              <a:rPr lang="cs-CZ" sz="1000" dirty="0"/>
              <a:t>basketbal </a:t>
            </a:r>
            <a:r>
              <a:rPr lang="cs-CZ" sz="1000" dirty="0" err="1"/>
              <a:t>podel</a:t>
            </a:r>
            <a:r>
              <a:rPr lang="cs-CZ" sz="1000" dirty="0"/>
              <a:t> - 28 x </a:t>
            </a:r>
            <a:r>
              <a:rPr lang="cs-CZ" sz="1000" dirty="0" smtClean="0"/>
              <a:t>15m /</a:t>
            </a:r>
            <a:r>
              <a:rPr lang="cs-CZ" sz="1000" dirty="0"/>
              <a:t>tenis - 23,77 x </a:t>
            </a:r>
            <a:r>
              <a:rPr lang="cs-CZ" sz="1000" dirty="0" smtClean="0"/>
              <a:t>10,97m </a:t>
            </a:r>
            <a:r>
              <a:rPr lang="en-US" sz="1000" dirty="0" smtClean="0"/>
              <a:t>/</a:t>
            </a:r>
            <a:r>
              <a:rPr lang="en-US" sz="1000" dirty="0"/>
              <a:t>paddle </a:t>
            </a:r>
            <a:r>
              <a:rPr lang="en-US" sz="1000" dirty="0" err="1"/>
              <a:t>tenis</a:t>
            </a:r>
            <a:r>
              <a:rPr lang="en-US" sz="1000" dirty="0"/>
              <a:t> - 20 x </a:t>
            </a:r>
            <a:r>
              <a:rPr lang="en-US" sz="1000" dirty="0" smtClean="0"/>
              <a:t>10m</a:t>
            </a:r>
            <a:r>
              <a:rPr lang="cs-CZ" sz="1000" dirty="0" smtClean="0"/>
              <a:t> /</a:t>
            </a:r>
            <a:r>
              <a:rPr lang="cs-CZ" sz="1000" dirty="0"/>
              <a:t>badminton -13,4 x </a:t>
            </a:r>
            <a:r>
              <a:rPr lang="cs-CZ" sz="1000" dirty="0" smtClean="0"/>
              <a:t>6,1m /</a:t>
            </a:r>
            <a:r>
              <a:rPr lang="cs-CZ" sz="1000" dirty="0"/>
              <a:t>nohejbal - 18 x </a:t>
            </a:r>
            <a:r>
              <a:rPr lang="cs-CZ" sz="1000" dirty="0" smtClean="0"/>
              <a:t>8,23m</a:t>
            </a:r>
            <a:endParaRPr lang="cs-CZ" sz="1000" dirty="0"/>
          </a:p>
          <a:p>
            <a:pPr marL="45720" indent="0">
              <a:buNone/>
            </a:pPr>
            <a:endParaRPr lang="cs-CZ" sz="1600" dirty="0" smtClean="0"/>
          </a:p>
          <a:p>
            <a:endParaRPr lang="cs-CZ" sz="1600" dirty="0" smtClean="0"/>
          </a:p>
          <a:p>
            <a:endParaRPr lang="cs-CZ" sz="1600" dirty="0"/>
          </a:p>
        </p:txBody>
      </p:sp>
      <p:sp>
        <p:nvSpPr>
          <p:cNvPr id="11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5050511" y="1943834"/>
            <a:ext cx="3888341" cy="247527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u="sng" dirty="0" smtClean="0"/>
              <a:t>Časová </a:t>
            </a:r>
            <a:r>
              <a:rPr lang="cs-CZ" sz="1600" u="sng" dirty="0"/>
              <a:t>kapacita</a:t>
            </a:r>
          </a:p>
          <a:p>
            <a:r>
              <a:rPr lang="cs-CZ" sz="1600" dirty="0" smtClean="0"/>
              <a:t>využití haly v průběhu dne -               od 6,30 </a:t>
            </a:r>
            <a:r>
              <a:rPr lang="cs-CZ" sz="1600" dirty="0"/>
              <a:t>– </a:t>
            </a:r>
            <a:r>
              <a:rPr lang="cs-CZ" sz="1600" dirty="0" smtClean="0"/>
              <a:t>21,30 </a:t>
            </a:r>
            <a:r>
              <a:rPr lang="cs-CZ" sz="1600" dirty="0"/>
              <a:t>hod. </a:t>
            </a:r>
            <a:r>
              <a:rPr lang="cs-CZ" sz="1600" dirty="0" smtClean="0"/>
              <a:t>(</a:t>
            </a:r>
            <a:r>
              <a:rPr lang="cs-CZ" sz="1600" dirty="0"/>
              <a:t>tj. </a:t>
            </a:r>
            <a:r>
              <a:rPr lang="cs-CZ" sz="1600" dirty="0" smtClean="0"/>
              <a:t>15 </a:t>
            </a:r>
            <a:r>
              <a:rPr lang="cs-CZ" sz="1600" dirty="0"/>
              <a:t>hod</a:t>
            </a:r>
            <a:r>
              <a:rPr lang="cs-CZ" sz="1600" dirty="0" smtClean="0"/>
              <a:t>./den)</a:t>
            </a:r>
            <a:endParaRPr lang="cs-CZ" sz="1600" dirty="0"/>
          </a:p>
          <a:p>
            <a:r>
              <a:rPr lang="cs-CZ" sz="1600" dirty="0"/>
              <a:t>využití </a:t>
            </a:r>
            <a:r>
              <a:rPr lang="cs-CZ" sz="1600" dirty="0" smtClean="0"/>
              <a:t>haly v průběhu roku - cca 350 dní/rok</a:t>
            </a:r>
          </a:p>
          <a:p>
            <a:endParaRPr lang="cs-CZ" sz="1600" dirty="0"/>
          </a:p>
          <a:p>
            <a:pPr marL="45720" indent="0">
              <a:buNone/>
            </a:pPr>
            <a:r>
              <a:rPr lang="cs-CZ" sz="1600" u="sng" dirty="0"/>
              <a:t>P</a:t>
            </a:r>
            <a:r>
              <a:rPr lang="cs-CZ" sz="1600" u="sng" dirty="0" smtClean="0"/>
              <a:t>rodejní </a:t>
            </a:r>
            <a:r>
              <a:rPr lang="cs-CZ" sz="1600" u="sng" dirty="0"/>
              <a:t>cena </a:t>
            </a:r>
          </a:p>
          <a:p>
            <a:r>
              <a:rPr lang="cs-CZ" sz="1600" dirty="0" smtClean="0"/>
              <a:t>1 500 Kč/hod.      včetně DPH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  <p:sp>
        <p:nvSpPr>
          <p:cNvPr id="10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963494" y="4282802"/>
            <a:ext cx="7970979" cy="216153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cs-CZ" sz="1600" dirty="0" smtClean="0"/>
          </a:p>
          <a:p>
            <a:endParaRPr lang="cs-CZ" sz="1600" dirty="0" smtClean="0"/>
          </a:p>
          <a:p>
            <a:endParaRPr lang="cs-CZ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056" y="4734145"/>
            <a:ext cx="7493333" cy="1620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997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003811" y="1313765"/>
            <a:ext cx="3840430" cy="621792"/>
          </a:xfrm>
        </p:spPr>
        <p:txBody>
          <a:bodyPr/>
          <a:lstStyle/>
          <a:p>
            <a:endParaRPr lang="cs-CZ" sz="2800" u="sng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3"/>
          </p:nvPr>
        </p:nvSpPr>
        <p:spPr>
          <a:xfrm>
            <a:off x="5086844" y="1313765"/>
            <a:ext cx="3837085" cy="621792"/>
          </a:xfrm>
        </p:spPr>
        <p:txBody>
          <a:bodyPr/>
          <a:lstStyle/>
          <a:p>
            <a:r>
              <a:rPr lang="cs-CZ" sz="2800" u="sng" dirty="0" smtClean="0"/>
              <a:t>Venkovní hřiště</a:t>
            </a:r>
            <a:endParaRPr lang="cs-CZ" sz="2800" u="sng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Produkty – parametry 02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955056" y="1953844"/>
            <a:ext cx="3888341" cy="4635516"/>
          </a:xfrm>
        </p:spPr>
        <p:txBody>
          <a:bodyPr>
            <a:normAutofit/>
          </a:bodyPr>
          <a:lstStyle/>
          <a:p>
            <a:endParaRPr lang="cs-CZ" sz="1600" dirty="0" smtClean="0"/>
          </a:p>
          <a:p>
            <a:endParaRPr lang="cs-CZ" sz="1600" dirty="0"/>
          </a:p>
        </p:txBody>
      </p:sp>
      <p:sp>
        <p:nvSpPr>
          <p:cNvPr id="11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5050511" y="1943835"/>
            <a:ext cx="3888341" cy="46355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b="1" u="sng" cap="small" dirty="0"/>
              <a:t>Produkt </a:t>
            </a:r>
            <a:endParaRPr lang="cs-CZ" sz="1600" b="1" u="sng" cap="small" dirty="0" smtClean="0"/>
          </a:p>
          <a:p>
            <a:r>
              <a:rPr lang="cs-CZ" sz="1600" dirty="0"/>
              <a:t>pronájem 1 hod. </a:t>
            </a:r>
            <a:r>
              <a:rPr lang="cs-CZ" sz="1600" dirty="0" smtClean="0"/>
              <a:t>hřiště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Prostorová kapacita </a:t>
            </a:r>
          </a:p>
          <a:p>
            <a:r>
              <a:rPr lang="cs-CZ" sz="1600" dirty="0" smtClean="0"/>
              <a:t>6 </a:t>
            </a:r>
            <a:r>
              <a:rPr lang="cs-CZ" sz="1600" dirty="0" err="1" smtClean="0"/>
              <a:t>hřišt</a:t>
            </a:r>
            <a:r>
              <a:rPr lang="cs-CZ" sz="1600" dirty="0" smtClean="0"/>
              <a:t> (4 tenisové kurty, 2 volejbalové kurty)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Časová </a:t>
            </a:r>
            <a:r>
              <a:rPr lang="cs-CZ" sz="1600" u="sng" dirty="0"/>
              <a:t>kapacita</a:t>
            </a:r>
          </a:p>
          <a:p>
            <a:r>
              <a:rPr lang="cs-CZ" sz="1600" dirty="0" smtClean="0"/>
              <a:t>využití hřišť v průběhu dne  -                 od 8 </a:t>
            </a:r>
            <a:r>
              <a:rPr lang="cs-CZ" sz="1600" dirty="0"/>
              <a:t>– </a:t>
            </a:r>
            <a:r>
              <a:rPr lang="cs-CZ" sz="1600" dirty="0" smtClean="0"/>
              <a:t>18 </a:t>
            </a:r>
            <a:r>
              <a:rPr lang="cs-CZ" sz="1600" dirty="0"/>
              <a:t>hod. </a:t>
            </a:r>
            <a:r>
              <a:rPr lang="cs-CZ" sz="1600" dirty="0" smtClean="0"/>
              <a:t>(</a:t>
            </a:r>
            <a:r>
              <a:rPr lang="cs-CZ" sz="1600" dirty="0"/>
              <a:t>tj. </a:t>
            </a:r>
            <a:r>
              <a:rPr lang="cs-CZ" sz="1600" dirty="0" smtClean="0"/>
              <a:t>10 </a:t>
            </a:r>
            <a:r>
              <a:rPr lang="cs-CZ" sz="1600" dirty="0"/>
              <a:t>hod</a:t>
            </a:r>
            <a:r>
              <a:rPr lang="cs-CZ" sz="1600" dirty="0" smtClean="0"/>
              <a:t>./den) (jen když je světlo)</a:t>
            </a:r>
            <a:endParaRPr lang="cs-CZ" sz="1600" dirty="0"/>
          </a:p>
          <a:p>
            <a:r>
              <a:rPr lang="cs-CZ" sz="1600" dirty="0"/>
              <a:t>využití </a:t>
            </a:r>
            <a:r>
              <a:rPr lang="cs-CZ" sz="1600" dirty="0" smtClean="0"/>
              <a:t>hřišť v průběhu roku -          duben - říjen </a:t>
            </a:r>
            <a:r>
              <a:rPr lang="cs-CZ" sz="1600" dirty="0"/>
              <a:t>(tj. </a:t>
            </a:r>
            <a:r>
              <a:rPr lang="cs-CZ" sz="1600" dirty="0" smtClean="0"/>
              <a:t>cca 210 </a:t>
            </a:r>
            <a:r>
              <a:rPr lang="cs-CZ" sz="1600" dirty="0"/>
              <a:t>dní/rok</a:t>
            </a:r>
            <a:r>
              <a:rPr lang="cs-CZ" sz="1600" dirty="0" smtClean="0"/>
              <a:t>)</a:t>
            </a:r>
          </a:p>
          <a:p>
            <a:endParaRPr lang="cs-CZ" sz="1600" dirty="0"/>
          </a:p>
          <a:p>
            <a:pPr marL="45720" indent="0">
              <a:buNone/>
            </a:pPr>
            <a:r>
              <a:rPr lang="cs-CZ" sz="1600" u="sng" dirty="0"/>
              <a:t>P</a:t>
            </a:r>
            <a:r>
              <a:rPr lang="cs-CZ" sz="1600" u="sng" dirty="0" smtClean="0"/>
              <a:t>rodejní </a:t>
            </a:r>
            <a:r>
              <a:rPr lang="cs-CZ" sz="1600" u="sng" dirty="0"/>
              <a:t>cena </a:t>
            </a:r>
          </a:p>
          <a:p>
            <a:r>
              <a:rPr lang="cs-CZ" sz="1600" dirty="0" smtClean="0"/>
              <a:t>290 Kč/hod.      včetně DPH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4060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003811" y="1313765"/>
            <a:ext cx="3840430" cy="621792"/>
          </a:xfrm>
        </p:spPr>
        <p:txBody>
          <a:bodyPr/>
          <a:lstStyle/>
          <a:p>
            <a:r>
              <a:rPr lang="cs-CZ" sz="2800" u="sng" dirty="0" smtClean="0"/>
              <a:t>Fitness</a:t>
            </a:r>
            <a:endParaRPr lang="cs-CZ" sz="2800" u="sng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3"/>
          </p:nvPr>
        </p:nvSpPr>
        <p:spPr>
          <a:xfrm>
            <a:off x="5086844" y="1313765"/>
            <a:ext cx="3837085" cy="621792"/>
          </a:xfrm>
        </p:spPr>
        <p:txBody>
          <a:bodyPr/>
          <a:lstStyle/>
          <a:p>
            <a:r>
              <a:rPr lang="cs-CZ" sz="2800" u="sng" dirty="0" err="1" smtClean="0"/>
              <a:t>Wellness</a:t>
            </a:r>
            <a:endParaRPr lang="cs-CZ" sz="2800" u="sng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Produkty – parametry 03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955056" y="1953844"/>
            <a:ext cx="3888341" cy="46355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b="1" u="sng" cap="small" dirty="0"/>
              <a:t>Produkt </a:t>
            </a:r>
            <a:endParaRPr lang="cs-CZ" sz="1600" b="1" u="sng" cap="small" dirty="0" smtClean="0"/>
          </a:p>
          <a:p>
            <a:r>
              <a:rPr lang="cs-CZ" sz="1600" dirty="0" smtClean="0"/>
              <a:t>1 </a:t>
            </a:r>
            <a:r>
              <a:rPr lang="cs-CZ" sz="1600" dirty="0"/>
              <a:t>hod. </a:t>
            </a:r>
            <a:r>
              <a:rPr lang="cs-CZ" sz="1600" dirty="0" smtClean="0"/>
              <a:t>pobytu 1 osoby ve Fitness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Prostorová kapacita </a:t>
            </a:r>
          </a:p>
          <a:p>
            <a:r>
              <a:rPr lang="cs-CZ" sz="1600" dirty="0" smtClean="0"/>
              <a:t>62 osob/hod. (i v rámci šaten)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Časová </a:t>
            </a:r>
            <a:r>
              <a:rPr lang="cs-CZ" sz="1600" u="sng" dirty="0"/>
              <a:t>kapacita</a:t>
            </a:r>
          </a:p>
          <a:p>
            <a:r>
              <a:rPr lang="cs-CZ" sz="1600" dirty="0" smtClean="0"/>
              <a:t>využití fitness v průběhu dne -                   od  6,30 </a:t>
            </a:r>
            <a:r>
              <a:rPr lang="cs-CZ" sz="1600" dirty="0"/>
              <a:t>– </a:t>
            </a:r>
            <a:r>
              <a:rPr lang="cs-CZ" sz="1600" dirty="0" smtClean="0"/>
              <a:t>21,30 </a:t>
            </a:r>
            <a:r>
              <a:rPr lang="cs-CZ" sz="1600" dirty="0"/>
              <a:t>hod. </a:t>
            </a:r>
            <a:r>
              <a:rPr lang="cs-CZ" sz="1600" dirty="0" smtClean="0"/>
              <a:t>(</a:t>
            </a:r>
            <a:r>
              <a:rPr lang="cs-CZ" sz="1600" dirty="0"/>
              <a:t>tj. </a:t>
            </a:r>
            <a:r>
              <a:rPr lang="cs-CZ" sz="1600" dirty="0" smtClean="0"/>
              <a:t>15 </a:t>
            </a:r>
            <a:r>
              <a:rPr lang="cs-CZ" sz="1600" dirty="0"/>
              <a:t>hod</a:t>
            </a:r>
            <a:r>
              <a:rPr lang="cs-CZ" sz="1600" dirty="0" smtClean="0"/>
              <a:t>./den)</a:t>
            </a:r>
            <a:endParaRPr lang="cs-CZ" sz="1600" dirty="0"/>
          </a:p>
          <a:p>
            <a:r>
              <a:rPr lang="cs-CZ" sz="1600" dirty="0"/>
              <a:t>využití </a:t>
            </a:r>
            <a:r>
              <a:rPr lang="cs-CZ" sz="1600" dirty="0" smtClean="0"/>
              <a:t>fitness v průběhu roku -         celý rok (tj</a:t>
            </a:r>
            <a:r>
              <a:rPr lang="cs-CZ" sz="1600" dirty="0"/>
              <a:t>. </a:t>
            </a:r>
            <a:r>
              <a:rPr lang="cs-CZ" sz="1600" dirty="0" smtClean="0"/>
              <a:t>cca 350 </a:t>
            </a:r>
            <a:r>
              <a:rPr lang="cs-CZ" sz="1600" dirty="0"/>
              <a:t>dní/rok</a:t>
            </a:r>
            <a:r>
              <a:rPr lang="cs-CZ" sz="1600" dirty="0" smtClean="0"/>
              <a:t>)</a:t>
            </a:r>
          </a:p>
          <a:p>
            <a:endParaRPr lang="cs-CZ" sz="1600" dirty="0"/>
          </a:p>
          <a:p>
            <a:pPr marL="45720" indent="0">
              <a:buNone/>
            </a:pPr>
            <a:r>
              <a:rPr lang="cs-CZ" sz="1600" u="sng" dirty="0"/>
              <a:t>P</a:t>
            </a:r>
            <a:r>
              <a:rPr lang="cs-CZ" sz="1600" u="sng" dirty="0" smtClean="0"/>
              <a:t>rodejní </a:t>
            </a:r>
            <a:r>
              <a:rPr lang="cs-CZ" sz="1600" u="sng" dirty="0"/>
              <a:t>cena </a:t>
            </a:r>
          </a:p>
          <a:p>
            <a:r>
              <a:rPr lang="cs-CZ" sz="1600" dirty="0" smtClean="0"/>
              <a:t>100 Kč/hod.      včetně DPH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  <p:sp>
        <p:nvSpPr>
          <p:cNvPr id="8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5050511" y="1943835"/>
            <a:ext cx="3888341" cy="46355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b="1" u="sng" cap="small" dirty="0"/>
              <a:t>Produkt </a:t>
            </a:r>
            <a:endParaRPr lang="cs-CZ" sz="1600" b="1" u="sng" cap="small" dirty="0" smtClean="0"/>
          </a:p>
          <a:p>
            <a:r>
              <a:rPr lang="cs-CZ" sz="1600" dirty="0" smtClean="0"/>
              <a:t>1 </a:t>
            </a:r>
            <a:r>
              <a:rPr lang="cs-CZ" sz="1600" dirty="0"/>
              <a:t>hod. </a:t>
            </a:r>
            <a:r>
              <a:rPr lang="cs-CZ" sz="1600" dirty="0" smtClean="0"/>
              <a:t>pobytu 1 osoby ve </a:t>
            </a:r>
            <a:r>
              <a:rPr lang="cs-CZ" sz="1600" dirty="0" err="1" smtClean="0"/>
              <a:t>Wellness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Prostorová kapacita </a:t>
            </a:r>
          </a:p>
          <a:p>
            <a:r>
              <a:rPr lang="cs-CZ" sz="1600" dirty="0" smtClean="0"/>
              <a:t>40 osob/hod. </a:t>
            </a:r>
          </a:p>
          <a:p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Časová </a:t>
            </a:r>
            <a:r>
              <a:rPr lang="cs-CZ" sz="1600" u="sng" dirty="0"/>
              <a:t>kapacita</a:t>
            </a:r>
          </a:p>
          <a:p>
            <a:r>
              <a:rPr lang="cs-CZ" sz="1600" dirty="0"/>
              <a:t>využití </a:t>
            </a:r>
            <a:r>
              <a:rPr lang="cs-CZ" sz="1600" dirty="0" err="1" smtClean="0"/>
              <a:t>wellness</a:t>
            </a:r>
            <a:r>
              <a:rPr lang="cs-CZ" sz="1600" dirty="0" smtClean="0"/>
              <a:t> v </a:t>
            </a:r>
            <a:r>
              <a:rPr lang="cs-CZ" sz="1600" dirty="0"/>
              <a:t>průběhu dne -                   od  </a:t>
            </a:r>
            <a:r>
              <a:rPr lang="cs-CZ" sz="1600" dirty="0" smtClean="0"/>
              <a:t>13,30 </a:t>
            </a:r>
            <a:r>
              <a:rPr lang="cs-CZ" sz="1600" dirty="0"/>
              <a:t>– 21,30 hod. (tj. </a:t>
            </a:r>
            <a:r>
              <a:rPr lang="cs-CZ" sz="1600" dirty="0" smtClean="0"/>
              <a:t> 8 </a:t>
            </a:r>
            <a:r>
              <a:rPr lang="cs-CZ" sz="1600" dirty="0"/>
              <a:t>hod./den)</a:t>
            </a:r>
          </a:p>
          <a:p>
            <a:r>
              <a:rPr lang="cs-CZ" sz="1600" dirty="0"/>
              <a:t>využití </a:t>
            </a:r>
            <a:r>
              <a:rPr lang="cs-CZ" sz="1600" dirty="0" err="1" smtClean="0"/>
              <a:t>wellness</a:t>
            </a:r>
            <a:r>
              <a:rPr lang="cs-CZ" sz="1600" dirty="0" smtClean="0"/>
              <a:t> v </a:t>
            </a:r>
            <a:r>
              <a:rPr lang="cs-CZ" sz="1600" dirty="0"/>
              <a:t>průběhu roku -         celý rok (tj. cca 350 dní/rok)</a:t>
            </a:r>
          </a:p>
          <a:p>
            <a:endParaRPr lang="cs-CZ" sz="1600" dirty="0"/>
          </a:p>
          <a:p>
            <a:pPr marL="45720" indent="0">
              <a:buNone/>
            </a:pPr>
            <a:r>
              <a:rPr lang="cs-CZ" sz="1600" u="sng" dirty="0"/>
              <a:t>P</a:t>
            </a:r>
            <a:r>
              <a:rPr lang="cs-CZ" sz="1600" u="sng" dirty="0" smtClean="0"/>
              <a:t>rodejní </a:t>
            </a:r>
            <a:r>
              <a:rPr lang="cs-CZ" sz="1600" u="sng" dirty="0"/>
              <a:t>cena </a:t>
            </a:r>
          </a:p>
          <a:p>
            <a:r>
              <a:rPr lang="cs-CZ" sz="1600" dirty="0" smtClean="0"/>
              <a:t>100 Kč/hod.      včetně DPH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5959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003811" y="1313765"/>
            <a:ext cx="3840430" cy="621792"/>
          </a:xfrm>
        </p:spPr>
        <p:txBody>
          <a:bodyPr/>
          <a:lstStyle/>
          <a:p>
            <a:r>
              <a:rPr lang="cs-CZ" sz="2800" u="sng" dirty="0" smtClean="0"/>
              <a:t>Bazén</a:t>
            </a:r>
            <a:endParaRPr lang="cs-CZ" sz="2800" u="sng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3"/>
          </p:nvPr>
        </p:nvSpPr>
        <p:spPr>
          <a:xfrm>
            <a:off x="5086844" y="1313764"/>
            <a:ext cx="3837085" cy="2970331"/>
          </a:xfrm>
        </p:spPr>
        <p:txBody>
          <a:bodyPr/>
          <a:lstStyle/>
          <a:p>
            <a:pPr marL="45720" lvl="0">
              <a:buClr>
                <a:srgbClr val="FF8600"/>
              </a:buClr>
            </a:pPr>
            <a:r>
              <a:rPr lang="cs-CZ" sz="1600" b="0" u="sng" dirty="0">
                <a:solidFill>
                  <a:prstClr val="white"/>
                </a:solidFill>
              </a:rPr>
              <a:t>Časová kapacita</a:t>
            </a:r>
          </a:p>
          <a:p>
            <a:pPr marL="228600" lvl="0" indent="-182880">
              <a:buClr>
                <a:srgbClr val="FF8600"/>
              </a:buClr>
              <a:buFont typeface="Wingdings" charset="2"/>
              <a:buChar char="§"/>
            </a:pPr>
            <a:r>
              <a:rPr lang="cs-CZ" sz="1600" b="0" dirty="0">
                <a:solidFill>
                  <a:prstClr val="white"/>
                </a:solidFill>
              </a:rPr>
              <a:t>využití </a:t>
            </a:r>
            <a:r>
              <a:rPr lang="cs-CZ" sz="1600" b="0" dirty="0" smtClean="0">
                <a:solidFill>
                  <a:prstClr val="white"/>
                </a:solidFill>
              </a:rPr>
              <a:t>bazénu v </a:t>
            </a:r>
            <a:r>
              <a:rPr lang="cs-CZ" sz="1600" b="0" dirty="0">
                <a:solidFill>
                  <a:prstClr val="white"/>
                </a:solidFill>
              </a:rPr>
              <a:t>průběhu dne -                   od  6,30 – 21,30 hod. (tj. 15 hod./den)</a:t>
            </a:r>
          </a:p>
          <a:p>
            <a:pPr marL="228600" lvl="0" indent="-182880">
              <a:buClr>
                <a:srgbClr val="FF8600"/>
              </a:buClr>
              <a:buFont typeface="Wingdings" charset="2"/>
              <a:buChar char="§"/>
            </a:pPr>
            <a:r>
              <a:rPr lang="cs-CZ" sz="1600" b="0" dirty="0">
                <a:solidFill>
                  <a:prstClr val="white"/>
                </a:solidFill>
              </a:rPr>
              <a:t>využití </a:t>
            </a:r>
            <a:r>
              <a:rPr lang="cs-CZ" sz="1600" b="0" dirty="0" smtClean="0">
                <a:solidFill>
                  <a:prstClr val="white"/>
                </a:solidFill>
              </a:rPr>
              <a:t>bazénu v </a:t>
            </a:r>
            <a:r>
              <a:rPr lang="cs-CZ" sz="1600" b="0" dirty="0">
                <a:solidFill>
                  <a:prstClr val="white"/>
                </a:solidFill>
              </a:rPr>
              <a:t>průběhu roku -         celý rok (tj. cca 350 dní/rok)</a:t>
            </a:r>
          </a:p>
          <a:p>
            <a:pPr marL="228600" lvl="0" indent="-182880">
              <a:buClr>
                <a:srgbClr val="FF8600"/>
              </a:buClr>
              <a:buFont typeface="Wingdings" charset="2"/>
              <a:buChar char="§"/>
            </a:pPr>
            <a:endParaRPr lang="cs-CZ" sz="1600" b="0" dirty="0">
              <a:solidFill>
                <a:prstClr val="white"/>
              </a:solidFill>
            </a:endParaRPr>
          </a:p>
          <a:p>
            <a:pPr marL="45720" lvl="0">
              <a:buClr>
                <a:srgbClr val="FF8600"/>
              </a:buClr>
            </a:pPr>
            <a:r>
              <a:rPr lang="cs-CZ" sz="1600" b="0" u="sng" dirty="0">
                <a:solidFill>
                  <a:prstClr val="white"/>
                </a:solidFill>
              </a:rPr>
              <a:t>Prodejní cena </a:t>
            </a:r>
          </a:p>
          <a:p>
            <a:pPr marL="228600" lvl="0" indent="-182880">
              <a:buClr>
                <a:srgbClr val="FF8600"/>
              </a:buClr>
              <a:buFont typeface="Wingdings" charset="2"/>
              <a:buChar char="§"/>
            </a:pPr>
            <a:r>
              <a:rPr lang="cs-CZ" sz="1600" b="0" dirty="0">
                <a:solidFill>
                  <a:prstClr val="white"/>
                </a:solidFill>
              </a:rPr>
              <a:t>65 Kč/hod.      včetně DPH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Produkty – parametry 04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955056" y="1953844"/>
            <a:ext cx="3888341" cy="46355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b="1" u="sng" cap="small" dirty="0"/>
              <a:t>Produkt </a:t>
            </a:r>
            <a:endParaRPr lang="cs-CZ" sz="1600" b="1" u="sng" cap="small" dirty="0" smtClean="0"/>
          </a:p>
          <a:p>
            <a:r>
              <a:rPr lang="cs-CZ" sz="1600" dirty="0" smtClean="0"/>
              <a:t>1 </a:t>
            </a:r>
            <a:r>
              <a:rPr lang="cs-CZ" sz="1600" dirty="0"/>
              <a:t>hod. </a:t>
            </a:r>
            <a:r>
              <a:rPr lang="cs-CZ" sz="1600" dirty="0" smtClean="0"/>
              <a:t>pobytu 1 osoby v bazénu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Prostorová kapacita </a:t>
            </a:r>
          </a:p>
          <a:p>
            <a:r>
              <a:rPr lang="cs-CZ" sz="1600" dirty="0" smtClean="0"/>
              <a:t>120 osob/hod. (i v rámci šaten)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200" dirty="0" smtClean="0"/>
              <a:t>bazén – 4 dráhy + 2 dráhy relaxační - 25 x 12 m = 300 m2 - na </a:t>
            </a:r>
            <a:r>
              <a:rPr lang="cs-CZ" sz="1200" dirty="0"/>
              <a:t>1 návštěvníka 5 m2  »» 60 návštěvníků ve vodě + 60 návštěvníků okolo (šatny apod.)</a:t>
            </a:r>
            <a:endParaRPr lang="cs-CZ" sz="18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49699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003811" y="1313765"/>
            <a:ext cx="3840430" cy="621792"/>
          </a:xfrm>
        </p:spPr>
        <p:txBody>
          <a:bodyPr/>
          <a:lstStyle/>
          <a:p>
            <a:r>
              <a:rPr lang="cs-CZ" sz="2800" u="sng" dirty="0" smtClean="0"/>
              <a:t>Hotel</a:t>
            </a:r>
            <a:endParaRPr lang="cs-CZ" sz="2800" u="sng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3"/>
          </p:nvPr>
        </p:nvSpPr>
        <p:spPr>
          <a:xfrm>
            <a:off x="5086844" y="1313765"/>
            <a:ext cx="3837085" cy="621792"/>
          </a:xfrm>
        </p:spPr>
        <p:txBody>
          <a:bodyPr/>
          <a:lstStyle/>
          <a:p>
            <a:r>
              <a:rPr lang="cs-CZ" sz="2800" u="sng" dirty="0" smtClean="0"/>
              <a:t>Restaurace</a:t>
            </a:r>
            <a:endParaRPr lang="cs-CZ" sz="2800" u="sng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Produkty – parametry 05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955056" y="1953844"/>
            <a:ext cx="3888341" cy="46355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b="1" u="sng" cap="small" dirty="0"/>
              <a:t>Produkt </a:t>
            </a:r>
            <a:endParaRPr lang="cs-CZ" sz="1600" b="1" u="sng" cap="small" dirty="0" smtClean="0"/>
          </a:p>
          <a:p>
            <a:r>
              <a:rPr lang="cs-CZ" sz="1600" dirty="0" smtClean="0"/>
              <a:t>1 noc pobytu 1 osoby v hotelu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Prostorová kapacita </a:t>
            </a:r>
          </a:p>
          <a:p>
            <a:r>
              <a:rPr lang="cs-CZ" sz="1600" dirty="0" smtClean="0"/>
              <a:t>60 lůžek (= osob/den)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Časová </a:t>
            </a:r>
            <a:r>
              <a:rPr lang="cs-CZ" sz="1600" u="sng" dirty="0"/>
              <a:t>kapacita</a:t>
            </a:r>
          </a:p>
          <a:p>
            <a:r>
              <a:rPr lang="cs-CZ" sz="1600" dirty="0" smtClean="0"/>
              <a:t>využití hotelu po celý rok (tj</a:t>
            </a:r>
            <a:r>
              <a:rPr lang="cs-CZ" sz="1600" dirty="0"/>
              <a:t>. </a:t>
            </a:r>
            <a:r>
              <a:rPr lang="cs-CZ" sz="1600" dirty="0" smtClean="0"/>
              <a:t>cca 365 </a:t>
            </a:r>
            <a:r>
              <a:rPr lang="cs-CZ" sz="1600" dirty="0"/>
              <a:t>dní/rok</a:t>
            </a:r>
            <a:r>
              <a:rPr lang="cs-CZ" sz="1600" dirty="0" smtClean="0"/>
              <a:t>)</a:t>
            </a:r>
          </a:p>
          <a:p>
            <a:endParaRPr lang="cs-CZ" sz="1600" dirty="0"/>
          </a:p>
          <a:p>
            <a:pPr marL="45720" indent="0">
              <a:buNone/>
            </a:pPr>
            <a:r>
              <a:rPr lang="cs-CZ" sz="1600" u="sng" dirty="0"/>
              <a:t>P</a:t>
            </a:r>
            <a:r>
              <a:rPr lang="cs-CZ" sz="1600" u="sng" dirty="0" smtClean="0"/>
              <a:t>rodejní </a:t>
            </a:r>
            <a:r>
              <a:rPr lang="cs-CZ" sz="1600" u="sng" dirty="0"/>
              <a:t>cena </a:t>
            </a:r>
            <a:r>
              <a:rPr lang="cs-CZ" sz="1600" u="sng" dirty="0" smtClean="0"/>
              <a:t>– za osobu</a:t>
            </a:r>
            <a:endParaRPr lang="cs-CZ" sz="1600" u="sng" dirty="0"/>
          </a:p>
          <a:p>
            <a:r>
              <a:rPr lang="cs-CZ" sz="1600" dirty="0"/>
              <a:t>300 </a:t>
            </a:r>
            <a:r>
              <a:rPr lang="cs-CZ" sz="1600" dirty="0" smtClean="0"/>
              <a:t>Kč/noc      včetně DPH</a:t>
            </a:r>
          </a:p>
          <a:p>
            <a:endParaRPr lang="cs-CZ" sz="1600" dirty="0" smtClean="0"/>
          </a:p>
          <a:p>
            <a:pPr marL="45720" indent="0">
              <a:buNone/>
            </a:pPr>
            <a:endParaRPr lang="cs-CZ" sz="1600" dirty="0"/>
          </a:p>
        </p:txBody>
      </p:sp>
      <p:sp>
        <p:nvSpPr>
          <p:cNvPr id="8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5050511" y="1943835"/>
            <a:ext cx="3888341" cy="46355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b="1" u="sng" cap="small" dirty="0"/>
              <a:t>Produkt </a:t>
            </a:r>
            <a:endParaRPr lang="cs-CZ" sz="1600" b="1" u="sng" cap="small" dirty="0" smtClean="0"/>
          </a:p>
          <a:p>
            <a:r>
              <a:rPr lang="cs-CZ" sz="1600" dirty="0" smtClean="0"/>
              <a:t>1 útrata na 1 místo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Prostorová kapacita </a:t>
            </a:r>
          </a:p>
          <a:p>
            <a:r>
              <a:rPr lang="cs-CZ" sz="1600" dirty="0" smtClean="0"/>
              <a:t>60 + 20 míst</a:t>
            </a:r>
          </a:p>
          <a:p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Obrátka</a:t>
            </a:r>
          </a:p>
          <a:p>
            <a:r>
              <a:rPr lang="cs-CZ" sz="1600" dirty="0" smtClean="0"/>
              <a:t>3 obsazení/den</a:t>
            </a:r>
            <a:endParaRPr lang="cs-CZ" sz="1600" dirty="0"/>
          </a:p>
          <a:p>
            <a:pPr marL="45720" indent="0">
              <a:buNone/>
            </a:pPr>
            <a:endParaRPr lang="cs-CZ" sz="1600" u="sng" dirty="0" smtClean="0"/>
          </a:p>
          <a:p>
            <a:pPr marL="45720" indent="0">
              <a:buNone/>
            </a:pPr>
            <a:r>
              <a:rPr lang="cs-CZ" sz="1600" u="sng" dirty="0" smtClean="0"/>
              <a:t>Časová </a:t>
            </a:r>
            <a:r>
              <a:rPr lang="cs-CZ" sz="1600" u="sng" dirty="0"/>
              <a:t>kapacita</a:t>
            </a:r>
          </a:p>
          <a:p>
            <a:r>
              <a:rPr lang="cs-CZ" sz="1600" dirty="0" smtClean="0"/>
              <a:t>využití restaurace po celý rok (tj</a:t>
            </a:r>
            <a:r>
              <a:rPr lang="cs-CZ" sz="1600" dirty="0"/>
              <a:t>. </a:t>
            </a:r>
            <a:r>
              <a:rPr lang="cs-CZ" sz="1600" dirty="0" smtClean="0"/>
              <a:t>cca 365 </a:t>
            </a:r>
            <a:r>
              <a:rPr lang="cs-CZ" sz="1600" dirty="0"/>
              <a:t>dní/rok</a:t>
            </a:r>
            <a:r>
              <a:rPr lang="cs-CZ" sz="1600" dirty="0" smtClean="0"/>
              <a:t>)</a:t>
            </a:r>
          </a:p>
          <a:p>
            <a:endParaRPr lang="cs-CZ" sz="1600" dirty="0"/>
          </a:p>
          <a:p>
            <a:pPr marL="45720" indent="0">
              <a:buNone/>
            </a:pPr>
            <a:r>
              <a:rPr lang="cs-CZ" sz="1600" u="sng" dirty="0"/>
              <a:t>P</a:t>
            </a:r>
            <a:r>
              <a:rPr lang="cs-CZ" sz="1600" u="sng" dirty="0" smtClean="0"/>
              <a:t>rodejní </a:t>
            </a:r>
            <a:r>
              <a:rPr lang="cs-CZ" sz="1600" u="sng" dirty="0"/>
              <a:t>cena </a:t>
            </a:r>
          </a:p>
          <a:p>
            <a:r>
              <a:rPr lang="cs-CZ" sz="1600" dirty="0" smtClean="0"/>
              <a:t>150 Kč/</a:t>
            </a:r>
            <a:r>
              <a:rPr lang="cs-CZ" sz="1600" dirty="0" err="1" smtClean="0"/>
              <a:t>útr</a:t>
            </a:r>
            <a:r>
              <a:rPr lang="cs-CZ" sz="1600" dirty="0" smtClean="0"/>
              <a:t>.      včetně DPH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4932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tor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1805</TotalTime>
  <Words>744</Words>
  <Application>Microsoft Office PowerPoint</Application>
  <PresentationFormat>A4 (210 x 297 mm)</PresentationFormat>
  <Paragraphs>181</Paragraphs>
  <Slides>21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Prostor</vt:lpstr>
      <vt:lpstr>Víceúčelové sportovní centrum Na Chobotě</vt:lpstr>
      <vt:lpstr>Shrnutí aktualizace</vt:lpstr>
      <vt:lpstr>Parametry modelu</vt:lpstr>
      <vt:lpstr>Produkty</vt:lpstr>
      <vt:lpstr>Produkty – parametry 01</vt:lpstr>
      <vt:lpstr>Produkty – parametry 02</vt:lpstr>
      <vt:lpstr>Produkty – parametry 03</vt:lpstr>
      <vt:lpstr>Produkty – parametry 04</vt:lpstr>
      <vt:lpstr>Produkty – parametry 05</vt:lpstr>
      <vt:lpstr>Produkty – parametry 06</vt:lpstr>
      <vt:lpstr>Krycí příspěvky produktů</vt:lpstr>
      <vt:lpstr>Režijní náklady I</vt:lpstr>
      <vt:lpstr>Režijní náklady II </vt:lpstr>
      <vt:lpstr>Personál</vt:lpstr>
      <vt:lpstr>Investice provozovatele I</vt:lpstr>
      <vt:lpstr>Investice provozovatele II - nepovinné</vt:lpstr>
      <vt:lpstr>Parametry hodnocení investice</vt:lpstr>
      <vt:lpstr>Výkazy (kalkulovaná obsazenost 60%)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Sportovní centrum Na Chobotě</dc:title>
  <dc:creator>Ivo Golda</dc:creator>
  <cp:lastModifiedBy>Khollová Radka (ÚMČ Praha 17)</cp:lastModifiedBy>
  <cp:revision>78</cp:revision>
  <cp:lastPrinted>2016-04-18T19:38:41Z</cp:lastPrinted>
  <dcterms:created xsi:type="dcterms:W3CDTF">2012-06-10T08:24:40Z</dcterms:created>
  <dcterms:modified xsi:type="dcterms:W3CDTF">2016-05-04T08:05:41Z</dcterms:modified>
</cp:coreProperties>
</file>