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1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4" r:id="rId12"/>
    <p:sldId id="275" r:id="rId13"/>
    <p:sldId id="282" r:id="rId14"/>
    <p:sldId id="265" r:id="rId15"/>
    <p:sldId id="276" r:id="rId16"/>
    <p:sldId id="283" r:id="rId17"/>
    <p:sldId id="269" r:id="rId18"/>
    <p:sldId id="280" r:id="rId19"/>
    <p:sldId id="277" r:id="rId20"/>
    <p:sldId id="284" r:id="rId21"/>
    <p:sldId id="279" r:id="rId22"/>
  </p:sldIdLst>
  <p:sldSz cx="9906000" cy="6858000" type="A4"/>
  <p:notesSz cx="6645275" cy="97774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080">
          <p15:clr>
            <a:srgbClr val="A4A3A4"/>
          </p15:clr>
        </p15:guide>
        <p15:guide id="4" pos="209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246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00"/>
    </p:cViewPr>
  </p:sorterViewPr>
  <p:notesViewPr>
    <p:cSldViewPr showGuides="1">
      <p:cViewPr varScale="1">
        <p:scale>
          <a:sx n="66" d="100"/>
          <a:sy n="66" d="100"/>
        </p:scale>
        <p:origin x="3330" y="66"/>
      </p:cViewPr>
      <p:guideLst>
        <p:guide orient="horz" pos="2880"/>
        <p:guide pos="2160"/>
        <p:guide orient="horz" pos="3080"/>
        <p:guide pos="2093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905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64118" y="0"/>
            <a:ext cx="2879619" cy="4905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7BC80-CBF8-42BC-A189-0D786E3F6DB8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286846"/>
            <a:ext cx="2879619" cy="4905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64118" y="9286846"/>
            <a:ext cx="2879619" cy="4905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01E02-7D1A-4136-BF0A-7C9E6152AA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3517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888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64118" y="0"/>
            <a:ext cx="2879619" cy="4888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44B6B-3C42-480A-A4E1-62ECD51AD247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74688" y="733425"/>
            <a:ext cx="52959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4528" y="4644271"/>
            <a:ext cx="5316220" cy="439983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286845"/>
            <a:ext cx="2879619" cy="4888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64118" y="9286845"/>
            <a:ext cx="2879619" cy="4888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28D4F2-322F-42A2-8EFB-016DD9C75D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421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74688" y="733425"/>
            <a:ext cx="5295900" cy="36671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8D4F2-322F-42A2-8EFB-016DD9C75D1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432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516625"/>
            <a:ext cx="79248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5166530"/>
            <a:ext cx="79248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C019-C79C-42EC-94D4-E3B0FD2305A8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41CE11-5416-4340-A982-C03C64D1C62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C019-C79C-42EC-94D4-E3B0FD2305A8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CE11-5416-4340-A982-C03C64D1C6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1" y="1826709"/>
            <a:ext cx="1616874" cy="44844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5734" y="1826709"/>
            <a:ext cx="5678266" cy="44844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C019-C79C-42EC-94D4-E3B0FD2305A8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CE11-5416-4340-A982-C03C64D1C6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C019-C79C-42EC-94D4-E3B0FD2305A8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CE11-5416-4340-A982-C03C64D1C6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017572"/>
            <a:ext cx="79248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3865098"/>
            <a:ext cx="79248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C019-C79C-42EC-94D4-E3B0FD2305A8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CE11-5416-4340-A982-C03C64D1C6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C019-C79C-42EC-94D4-E3B0FD2305A8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CE11-5416-4340-A982-C03C64D1C62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90600" y="1544716"/>
            <a:ext cx="7924800" cy="115409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90600" y="2743200"/>
            <a:ext cx="3863340" cy="359359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071872" y="2743201"/>
            <a:ext cx="3863340" cy="3595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9377" y="2743200"/>
            <a:ext cx="3645408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2239" y="2743200"/>
            <a:ext cx="3642234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C019-C79C-42EC-94D4-E3B0FD2305A8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CE11-5416-4340-A982-C03C64D1C62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90600" y="1544716"/>
            <a:ext cx="7924800" cy="115409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90600" y="3383280"/>
            <a:ext cx="3863340" cy="29535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71871" y="3383280"/>
            <a:ext cx="3863340" cy="29535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C019-C79C-42EC-94D4-E3B0FD2305A8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CE11-5416-4340-A982-C03C64D1C6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C019-C79C-42EC-94D4-E3B0FD2305A8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CE11-5416-4340-A982-C03C64D1C6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825363"/>
            <a:ext cx="3196847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6898" y="1826709"/>
            <a:ext cx="4558502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4061096"/>
            <a:ext cx="3196847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C019-C79C-42EC-94D4-E3B0FD2305A8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CE11-5416-4340-A982-C03C64D1C6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828800"/>
            <a:ext cx="3199638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0" y="2286000"/>
            <a:ext cx="437515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4059936"/>
            <a:ext cx="3199638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C019-C79C-42EC-94D4-E3B0FD2305A8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1CE11-5416-4340-A982-C03C64D1C6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138207" y="573807"/>
            <a:ext cx="9342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283537" y="573807"/>
            <a:ext cx="624078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1544716"/>
            <a:ext cx="79248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2769834"/>
            <a:ext cx="79248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08331" y="548797"/>
            <a:ext cx="1288226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F1F4C019-C79C-42EC-94D4-E3B0FD2305A8}" type="datetimeFigureOut">
              <a:rPr lang="cs-CZ" smtClean="0"/>
              <a:t>16.3.2015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3950" y="548797"/>
            <a:ext cx="1019637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941CE11-5416-4340-A982-C03C64D1C627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09413" y="855957"/>
            <a:ext cx="2433696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300" dirty="0" smtClean="0"/>
              <a:t>Víceúčelové sportovní centrum </a:t>
            </a:r>
            <a:r>
              <a:rPr lang="cs-CZ" sz="4500" dirty="0" smtClean="0"/>
              <a:t>Na Chobotě</a:t>
            </a:r>
            <a:endParaRPr lang="cs-CZ" sz="45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Aktualizace studie proveditelnosti </a:t>
            </a:r>
            <a:endParaRPr lang="cs-CZ" sz="1400" dirty="0" smtClean="0"/>
          </a:p>
          <a:p>
            <a:r>
              <a:rPr lang="cs-CZ" sz="1400" dirty="0" smtClean="0"/>
              <a:t>2014-12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14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1003811" y="1313765"/>
            <a:ext cx="3840430" cy="621792"/>
          </a:xfrm>
        </p:spPr>
        <p:txBody>
          <a:bodyPr/>
          <a:lstStyle/>
          <a:p>
            <a:r>
              <a:rPr lang="cs-CZ" sz="2800" u="sng" dirty="0" smtClean="0"/>
              <a:t>Parking</a:t>
            </a:r>
            <a:endParaRPr lang="cs-CZ" sz="2800" u="sng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3"/>
          </p:nvPr>
        </p:nvSpPr>
        <p:spPr>
          <a:xfrm>
            <a:off x="5086844" y="1313765"/>
            <a:ext cx="3837085" cy="621792"/>
          </a:xfrm>
        </p:spPr>
        <p:txBody>
          <a:bodyPr/>
          <a:lstStyle/>
          <a:p>
            <a:r>
              <a:rPr lang="cs-CZ" sz="2800" u="sng" dirty="0" smtClean="0"/>
              <a:t>Pronájmy</a:t>
            </a:r>
            <a:endParaRPr lang="cs-CZ" sz="2800" u="sng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90600" y="548680"/>
            <a:ext cx="7924800" cy="720080"/>
          </a:xfrm>
        </p:spPr>
        <p:txBody>
          <a:bodyPr>
            <a:normAutofit/>
          </a:bodyPr>
          <a:lstStyle/>
          <a:p>
            <a:r>
              <a:rPr lang="cs-CZ" dirty="0" smtClean="0"/>
              <a:t>Produkty – parametry 06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955056" y="1953844"/>
            <a:ext cx="3888341" cy="4635516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cs-CZ" sz="1600" b="1" u="sng" cap="small" dirty="0"/>
              <a:t>Produkt </a:t>
            </a:r>
            <a:endParaRPr lang="cs-CZ" sz="1600" b="1" u="sng" cap="small" dirty="0" smtClean="0"/>
          </a:p>
          <a:p>
            <a:r>
              <a:rPr lang="cs-CZ" sz="1600" dirty="0" smtClean="0"/>
              <a:t>1 parkování</a:t>
            </a:r>
            <a:endParaRPr lang="cs-CZ" sz="1600" dirty="0"/>
          </a:p>
          <a:p>
            <a:pPr marL="45720" indent="0">
              <a:buNone/>
            </a:pPr>
            <a:endParaRPr lang="cs-CZ" sz="1600" dirty="0" smtClean="0"/>
          </a:p>
          <a:p>
            <a:pPr marL="45720" indent="0">
              <a:buNone/>
            </a:pPr>
            <a:r>
              <a:rPr lang="cs-CZ" sz="1600" u="sng" dirty="0" smtClean="0"/>
              <a:t>Prostorová kapacita </a:t>
            </a:r>
          </a:p>
          <a:p>
            <a:r>
              <a:rPr lang="cs-CZ" sz="1600" dirty="0" smtClean="0"/>
              <a:t>123 míst pro auta</a:t>
            </a:r>
          </a:p>
          <a:p>
            <a:r>
              <a:rPr lang="cs-CZ" sz="1600" dirty="0" smtClean="0"/>
              <a:t>2 místa pro autobusy</a:t>
            </a:r>
            <a:endParaRPr lang="cs-CZ" sz="1600" dirty="0"/>
          </a:p>
          <a:p>
            <a:pPr marL="45720" indent="0">
              <a:buNone/>
            </a:pPr>
            <a:endParaRPr lang="cs-CZ" sz="1600" dirty="0" smtClean="0"/>
          </a:p>
          <a:p>
            <a:pPr marL="45720" indent="0">
              <a:buNone/>
            </a:pPr>
            <a:r>
              <a:rPr lang="cs-CZ" sz="1600" u="sng" dirty="0"/>
              <a:t>Obrátka</a:t>
            </a:r>
          </a:p>
          <a:p>
            <a:r>
              <a:rPr lang="cs-CZ" sz="1600" dirty="0"/>
              <a:t>3 obsazení/den</a:t>
            </a:r>
          </a:p>
          <a:p>
            <a:pPr marL="45720" indent="0">
              <a:buNone/>
            </a:pPr>
            <a:endParaRPr lang="cs-CZ" sz="1600" u="sng" dirty="0" smtClean="0"/>
          </a:p>
          <a:p>
            <a:pPr marL="45720" indent="0">
              <a:buNone/>
            </a:pPr>
            <a:r>
              <a:rPr lang="cs-CZ" sz="1600" u="sng" dirty="0" smtClean="0"/>
              <a:t>Časová </a:t>
            </a:r>
            <a:r>
              <a:rPr lang="cs-CZ" sz="1600" u="sng" dirty="0"/>
              <a:t>kapacita</a:t>
            </a:r>
          </a:p>
          <a:p>
            <a:r>
              <a:rPr lang="cs-CZ" sz="1600" dirty="0" smtClean="0"/>
              <a:t>využití parkingu po celý rok              (tj</a:t>
            </a:r>
            <a:r>
              <a:rPr lang="cs-CZ" sz="1600" dirty="0"/>
              <a:t>. </a:t>
            </a:r>
            <a:r>
              <a:rPr lang="cs-CZ" sz="1600" dirty="0" smtClean="0"/>
              <a:t>cca 365 </a:t>
            </a:r>
            <a:r>
              <a:rPr lang="cs-CZ" sz="1600" dirty="0"/>
              <a:t>dní/rok</a:t>
            </a:r>
            <a:r>
              <a:rPr lang="cs-CZ" sz="1600" dirty="0" smtClean="0"/>
              <a:t>)</a:t>
            </a:r>
          </a:p>
          <a:p>
            <a:endParaRPr lang="cs-CZ" sz="1600" dirty="0"/>
          </a:p>
          <a:p>
            <a:pPr marL="45720" indent="0">
              <a:buNone/>
            </a:pPr>
            <a:r>
              <a:rPr lang="cs-CZ" sz="1600" u="sng" dirty="0"/>
              <a:t>P</a:t>
            </a:r>
            <a:r>
              <a:rPr lang="cs-CZ" sz="1600" u="sng" dirty="0" smtClean="0"/>
              <a:t>rodejní </a:t>
            </a:r>
            <a:r>
              <a:rPr lang="cs-CZ" sz="1600" u="sng" dirty="0"/>
              <a:t>cena </a:t>
            </a:r>
          </a:p>
          <a:p>
            <a:r>
              <a:rPr lang="cs-CZ" sz="1600" dirty="0" smtClean="0"/>
              <a:t>0 Kč/park.      včetně DPH</a:t>
            </a:r>
          </a:p>
          <a:p>
            <a:endParaRPr lang="cs-CZ" sz="1600" dirty="0" smtClean="0"/>
          </a:p>
          <a:p>
            <a:endParaRPr lang="cs-CZ" sz="1600" dirty="0"/>
          </a:p>
        </p:txBody>
      </p:sp>
      <p:sp>
        <p:nvSpPr>
          <p:cNvPr id="8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5050511" y="1943835"/>
            <a:ext cx="3888341" cy="463551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1600" b="1" u="sng" cap="small" dirty="0" smtClean="0"/>
              <a:t>Produkt </a:t>
            </a:r>
          </a:p>
          <a:p>
            <a:r>
              <a:rPr lang="cs-CZ" sz="1600" dirty="0" smtClean="0"/>
              <a:t>Ve výnosech se neuvažuje</a:t>
            </a:r>
            <a:endParaRPr lang="cs-CZ" sz="1600" dirty="0"/>
          </a:p>
          <a:p>
            <a:pPr marL="45720" indent="0">
              <a:buNone/>
            </a:pPr>
            <a:endParaRPr lang="cs-CZ" sz="1600" dirty="0" smtClean="0"/>
          </a:p>
          <a:p>
            <a:pPr marL="45720" indent="0">
              <a:buNone/>
            </a:pPr>
            <a:r>
              <a:rPr lang="cs-CZ" sz="1600" dirty="0" smtClean="0"/>
              <a:t>      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81561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0600" y="548680"/>
            <a:ext cx="7924800" cy="754977"/>
          </a:xfrm>
        </p:spPr>
        <p:txBody>
          <a:bodyPr/>
          <a:lstStyle/>
          <a:p>
            <a:r>
              <a:rPr lang="cs-CZ" dirty="0" smtClean="0"/>
              <a:t>Krycí příspěvky produktů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298266" y="5828292"/>
            <a:ext cx="7245805" cy="810092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cs-CZ" sz="1900" dirty="0" smtClean="0"/>
              <a:t>Celková výše krycího příspěvku v roce 2020 je 31,2 mil. Kč</a:t>
            </a:r>
          </a:p>
          <a:p>
            <a:pPr marL="45720" indent="0" algn="ctr">
              <a:buNone/>
            </a:pPr>
            <a:r>
              <a:rPr lang="cs-CZ" sz="1600" dirty="0" smtClean="0"/>
              <a:t>(kalkulováno pro 55% obsazenost - u </a:t>
            </a:r>
            <a:r>
              <a:rPr lang="cs-CZ" sz="1600" dirty="0" err="1" smtClean="0"/>
              <a:t>bazénu+wellness+fitness</a:t>
            </a:r>
            <a:r>
              <a:rPr lang="cs-CZ" sz="1600" dirty="0" smtClean="0"/>
              <a:t> navíc kapacita snížena o 1/3)</a:t>
            </a:r>
            <a:endParaRPr lang="cs-CZ" sz="1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600" y="1268760"/>
            <a:ext cx="7200800" cy="45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4273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7" y="1268760"/>
            <a:ext cx="9090025" cy="536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0600" y="548680"/>
            <a:ext cx="7924800" cy="754977"/>
          </a:xfrm>
        </p:spPr>
        <p:txBody>
          <a:bodyPr>
            <a:normAutofit/>
          </a:bodyPr>
          <a:lstStyle/>
          <a:p>
            <a:r>
              <a:rPr lang="cs-CZ" dirty="0" smtClean="0"/>
              <a:t>Režijní náklady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135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0600" y="548680"/>
            <a:ext cx="7924800" cy="754977"/>
          </a:xfrm>
        </p:spPr>
        <p:txBody>
          <a:bodyPr>
            <a:normAutofit/>
          </a:bodyPr>
          <a:lstStyle/>
          <a:p>
            <a:r>
              <a:rPr lang="cs-CZ" dirty="0" smtClean="0"/>
              <a:t>Režijní náklady II</a:t>
            </a:r>
            <a:endParaRPr lang="cs-CZ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494" y="1313765"/>
            <a:ext cx="9091011" cy="332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885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0600" y="548680"/>
            <a:ext cx="7924800" cy="754977"/>
          </a:xfrm>
        </p:spPr>
        <p:txBody>
          <a:bodyPr/>
          <a:lstStyle/>
          <a:p>
            <a:r>
              <a:rPr lang="cs-CZ" dirty="0" smtClean="0"/>
              <a:t>Personál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90600" y="1538790"/>
            <a:ext cx="7960344" cy="4799668"/>
          </a:xfrm>
        </p:spPr>
        <p:txBody>
          <a:bodyPr/>
          <a:lstStyle/>
          <a:p>
            <a:r>
              <a:rPr lang="cs-CZ" sz="1600" dirty="0" smtClean="0"/>
              <a:t>Vedení						1 </a:t>
            </a:r>
            <a:r>
              <a:rPr lang="cs-CZ" sz="1600" dirty="0" err="1" smtClean="0"/>
              <a:t>prac</a:t>
            </a:r>
            <a:r>
              <a:rPr lang="cs-CZ" sz="1600" dirty="0" smtClean="0"/>
              <a:t>.</a:t>
            </a:r>
          </a:p>
          <a:p>
            <a:r>
              <a:rPr lang="cs-CZ" sz="1600" dirty="0" smtClean="0"/>
              <a:t>Obchod 					1 </a:t>
            </a:r>
            <a:r>
              <a:rPr lang="cs-CZ" sz="1600" dirty="0" err="1" smtClean="0"/>
              <a:t>prac</a:t>
            </a:r>
            <a:r>
              <a:rPr lang="cs-CZ" sz="1600" dirty="0" smtClean="0"/>
              <a:t>.</a:t>
            </a:r>
          </a:p>
          <a:p>
            <a:r>
              <a:rPr lang="cs-CZ" sz="1600" dirty="0" err="1" smtClean="0"/>
              <a:t>Back</a:t>
            </a:r>
            <a:r>
              <a:rPr lang="cs-CZ" sz="1600" dirty="0" smtClean="0"/>
              <a:t> </a:t>
            </a:r>
            <a:r>
              <a:rPr lang="cs-CZ" sz="1600" dirty="0" err="1" smtClean="0"/>
              <a:t>office</a:t>
            </a:r>
            <a:r>
              <a:rPr lang="cs-CZ" sz="1600" dirty="0" smtClean="0"/>
              <a:t> (sekretariát, </a:t>
            </a:r>
            <a:r>
              <a:rPr lang="cs-CZ" sz="1600" dirty="0" err="1" smtClean="0"/>
              <a:t>účto</a:t>
            </a:r>
            <a:r>
              <a:rPr lang="cs-CZ" sz="1600" dirty="0" smtClean="0"/>
              <a:t>, ..)	</a:t>
            </a:r>
            <a:r>
              <a:rPr lang="cs-CZ" sz="1600" dirty="0"/>
              <a:t>	</a:t>
            </a:r>
            <a:r>
              <a:rPr lang="cs-CZ" sz="1600" dirty="0" smtClean="0"/>
              <a:t>	2 </a:t>
            </a:r>
            <a:r>
              <a:rPr lang="cs-CZ" sz="1600" dirty="0" err="1"/>
              <a:t>prac</a:t>
            </a:r>
            <a:r>
              <a:rPr lang="cs-CZ" sz="1600" dirty="0"/>
              <a:t>.</a:t>
            </a:r>
          </a:p>
          <a:p>
            <a:r>
              <a:rPr lang="cs-CZ" sz="1600" dirty="0" smtClean="0"/>
              <a:t>Údržba (celý areál) + úklid exteriéru	</a:t>
            </a:r>
            <a:r>
              <a:rPr lang="cs-CZ" sz="1600" dirty="0"/>
              <a:t>	</a:t>
            </a:r>
            <a:r>
              <a:rPr lang="cs-CZ" sz="1600" dirty="0" smtClean="0"/>
              <a:t>	2 </a:t>
            </a:r>
            <a:r>
              <a:rPr lang="cs-CZ" sz="1600" dirty="0" err="1"/>
              <a:t>prac</a:t>
            </a:r>
            <a:r>
              <a:rPr lang="cs-CZ" sz="1600" dirty="0"/>
              <a:t>.</a:t>
            </a:r>
          </a:p>
          <a:p>
            <a:r>
              <a:rPr lang="cs-CZ" sz="1600" dirty="0" smtClean="0"/>
              <a:t>Úklid – hřiště + haly				2 </a:t>
            </a:r>
            <a:r>
              <a:rPr lang="cs-CZ" sz="1600" dirty="0" err="1" smtClean="0"/>
              <a:t>prac</a:t>
            </a:r>
            <a:r>
              <a:rPr lang="cs-CZ" sz="1600" dirty="0" smtClean="0"/>
              <a:t>.</a:t>
            </a:r>
            <a:r>
              <a:rPr lang="cs-CZ" sz="1600" dirty="0"/>
              <a:t> </a:t>
            </a:r>
            <a:endParaRPr lang="cs-CZ" sz="1600" dirty="0" smtClean="0"/>
          </a:p>
          <a:p>
            <a:r>
              <a:rPr lang="cs-CZ" sz="1600" dirty="0" smtClean="0"/>
              <a:t>Úklid </a:t>
            </a:r>
            <a:r>
              <a:rPr lang="cs-CZ" sz="1600" dirty="0"/>
              <a:t>– </a:t>
            </a:r>
            <a:r>
              <a:rPr lang="cs-CZ" sz="1600" dirty="0" smtClean="0"/>
              <a:t>fitness </a:t>
            </a:r>
            <a:r>
              <a:rPr lang="cs-CZ" sz="1600" dirty="0"/>
              <a:t>+ </a:t>
            </a:r>
            <a:r>
              <a:rPr lang="cs-CZ" sz="1600" dirty="0" err="1" smtClean="0"/>
              <a:t>wellness</a:t>
            </a:r>
            <a:r>
              <a:rPr lang="cs-CZ" sz="1600" dirty="0" smtClean="0"/>
              <a:t> + bazén</a:t>
            </a:r>
            <a:r>
              <a:rPr lang="cs-CZ" sz="1600" dirty="0"/>
              <a:t>		</a:t>
            </a:r>
            <a:r>
              <a:rPr lang="cs-CZ" sz="1600" dirty="0" smtClean="0"/>
              <a:t>	2 </a:t>
            </a:r>
            <a:r>
              <a:rPr lang="cs-CZ" sz="1600" dirty="0" err="1"/>
              <a:t>prac</a:t>
            </a:r>
            <a:r>
              <a:rPr lang="cs-CZ" sz="1600" dirty="0" smtClean="0"/>
              <a:t>.</a:t>
            </a:r>
          </a:p>
          <a:p>
            <a:r>
              <a:rPr lang="cs-CZ" sz="1600" dirty="0" smtClean="0"/>
              <a:t>Úklid – hotel + restaurace				2 </a:t>
            </a:r>
            <a:r>
              <a:rPr lang="cs-CZ" sz="1600" dirty="0" err="1" smtClean="0"/>
              <a:t>prac</a:t>
            </a:r>
            <a:r>
              <a:rPr lang="cs-CZ" sz="1600" dirty="0" smtClean="0"/>
              <a:t>.</a:t>
            </a:r>
          </a:p>
          <a:p>
            <a:r>
              <a:rPr lang="cs-CZ" sz="1600" dirty="0" smtClean="0"/>
              <a:t>trenéři fitness + </a:t>
            </a:r>
            <a:r>
              <a:rPr lang="cs-CZ" sz="1600" dirty="0" err="1" smtClean="0"/>
              <a:t>wellness</a:t>
            </a:r>
            <a:r>
              <a:rPr lang="cs-CZ" sz="1600" dirty="0" smtClean="0"/>
              <a:t>				6 </a:t>
            </a:r>
            <a:r>
              <a:rPr lang="cs-CZ" sz="1600" dirty="0" err="1" smtClean="0"/>
              <a:t>prac</a:t>
            </a:r>
            <a:r>
              <a:rPr lang="cs-CZ" sz="1600" dirty="0" smtClean="0"/>
              <a:t>.</a:t>
            </a:r>
          </a:p>
          <a:p>
            <a:r>
              <a:rPr lang="cs-CZ" sz="1600" dirty="0" smtClean="0"/>
              <a:t>plavčík						6 </a:t>
            </a:r>
            <a:r>
              <a:rPr lang="cs-CZ" sz="1600" dirty="0" err="1" smtClean="0"/>
              <a:t>prac</a:t>
            </a:r>
            <a:r>
              <a:rPr lang="cs-CZ" sz="1600" dirty="0" smtClean="0"/>
              <a:t>.</a:t>
            </a:r>
          </a:p>
          <a:p>
            <a:r>
              <a:rPr lang="cs-CZ" sz="1600" dirty="0" smtClean="0"/>
              <a:t>kuchyně					6 </a:t>
            </a:r>
            <a:r>
              <a:rPr lang="cs-CZ" sz="1600" dirty="0" err="1" smtClean="0"/>
              <a:t>prac</a:t>
            </a:r>
            <a:r>
              <a:rPr lang="cs-CZ" sz="1600" dirty="0" smtClean="0"/>
              <a:t>.</a:t>
            </a:r>
          </a:p>
          <a:p>
            <a:r>
              <a:rPr lang="cs-CZ" sz="1600" dirty="0" smtClean="0"/>
              <a:t>obsluha v restauraci				6 </a:t>
            </a:r>
            <a:r>
              <a:rPr lang="cs-CZ" sz="1600" dirty="0" err="1" smtClean="0"/>
              <a:t>prac</a:t>
            </a:r>
            <a:r>
              <a:rPr lang="cs-CZ" sz="1600" dirty="0" smtClean="0"/>
              <a:t>.</a:t>
            </a:r>
          </a:p>
          <a:p>
            <a:r>
              <a:rPr lang="cs-CZ" sz="1600" u="sng" dirty="0" smtClean="0"/>
              <a:t>recepce (sdružená pro vše)				7 </a:t>
            </a:r>
            <a:r>
              <a:rPr lang="cs-CZ" sz="1600" u="sng" dirty="0" err="1" smtClean="0"/>
              <a:t>prac</a:t>
            </a:r>
            <a:r>
              <a:rPr lang="cs-CZ" sz="1600" u="sng" dirty="0" smtClean="0"/>
              <a:t>.</a:t>
            </a:r>
          </a:p>
          <a:p>
            <a:pPr marL="45720" indent="0">
              <a:buNone/>
            </a:pPr>
            <a:r>
              <a:rPr lang="cs-CZ" sz="1600" dirty="0" smtClean="0"/>
              <a:t>   CELKEM				              43 </a:t>
            </a:r>
            <a:r>
              <a:rPr lang="cs-CZ" sz="1600" dirty="0" err="1" smtClean="0"/>
              <a:t>prac</a:t>
            </a:r>
            <a:r>
              <a:rPr lang="cs-CZ" sz="1600" dirty="0" smtClean="0"/>
              <a:t>.</a:t>
            </a:r>
            <a:endParaRPr lang="cs-CZ" dirty="0"/>
          </a:p>
          <a:p>
            <a:pPr marL="45720" indent="0">
              <a:buNone/>
            </a:pPr>
            <a:endParaRPr lang="cs-CZ" dirty="0" smtClean="0"/>
          </a:p>
          <a:p>
            <a:pPr marL="45720" indent="0">
              <a:buNone/>
            </a:pPr>
            <a:r>
              <a:rPr lang="cs-CZ" sz="1600" dirty="0" smtClean="0"/>
              <a:t>průměrná mzda (CÚ </a:t>
            </a:r>
            <a:r>
              <a:rPr lang="cs-CZ" sz="1600" dirty="0" smtClean="0"/>
              <a:t>2015) </a:t>
            </a:r>
            <a:r>
              <a:rPr lang="cs-CZ" sz="1600" dirty="0" smtClean="0"/>
              <a:t>= 23 977 Kč/</a:t>
            </a:r>
            <a:r>
              <a:rPr lang="cs-CZ" sz="1600" dirty="0" err="1" smtClean="0"/>
              <a:t>měs</a:t>
            </a:r>
            <a:r>
              <a:rPr lang="cs-CZ" sz="1600" dirty="0" smtClean="0"/>
              <a:t>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14249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0600" y="548680"/>
            <a:ext cx="7924800" cy="754977"/>
          </a:xfrm>
        </p:spPr>
        <p:txBody>
          <a:bodyPr>
            <a:normAutofit/>
          </a:bodyPr>
          <a:lstStyle/>
          <a:p>
            <a:r>
              <a:rPr lang="cs-CZ" dirty="0" smtClean="0"/>
              <a:t>Investice provozovatele I</a:t>
            </a:r>
            <a:endParaRPr lang="cs-CZ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69" y="1313765"/>
            <a:ext cx="9089562" cy="5201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8038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0600" y="548680"/>
            <a:ext cx="7924800" cy="754977"/>
          </a:xfrm>
        </p:spPr>
        <p:txBody>
          <a:bodyPr>
            <a:normAutofit/>
          </a:bodyPr>
          <a:lstStyle/>
          <a:p>
            <a:r>
              <a:rPr lang="cs-CZ" dirty="0" smtClean="0"/>
              <a:t>Investice provozovatele II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19" y="1300739"/>
            <a:ext cx="9089561" cy="4148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2947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0600" y="548680"/>
            <a:ext cx="7924800" cy="754977"/>
          </a:xfrm>
        </p:spPr>
        <p:txBody>
          <a:bodyPr>
            <a:normAutofit/>
          </a:bodyPr>
          <a:lstStyle/>
          <a:p>
            <a:r>
              <a:rPr lang="cs-CZ" dirty="0" smtClean="0"/>
              <a:t>Parametry hodnocení investice</a:t>
            </a:r>
            <a:endParaRPr lang="cs-CZ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38" y="1358770"/>
            <a:ext cx="9055724" cy="5170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426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Výkazy </a:t>
            </a:r>
            <a:r>
              <a:rPr lang="cs-CZ" sz="1800" dirty="0" smtClean="0"/>
              <a:t>(kalkulovaná obsazenost 55%)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65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22" y="593685"/>
            <a:ext cx="9112787" cy="5359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374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3811" y="593685"/>
            <a:ext cx="7924800" cy="67507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Shrnutí </a:t>
            </a:r>
            <a:r>
              <a:rPr lang="cs-CZ" sz="4400" dirty="0" smtClean="0"/>
              <a:t>aktualizace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3811" y="1808820"/>
            <a:ext cx="7924800" cy="454550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1600" u="sng" dirty="0" smtClean="0"/>
              <a:t>Důvod aktualizace</a:t>
            </a:r>
          </a:p>
          <a:p>
            <a:pPr algn="just"/>
            <a:endParaRPr lang="cs-CZ" sz="1400" dirty="0" smtClean="0"/>
          </a:p>
          <a:p>
            <a:pPr algn="just"/>
            <a:r>
              <a:rPr lang="cs-CZ" sz="1400" dirty="0" smtClean="0"/>
              <a:t>Změna architektonického řešení sportovního centra a tím změna kapacit a standardu</a:t>
            </a:r>
          </a:p>
          <a:p>
            <a:pPr marL="45720" indent="0">
              <a:buNone/>
            </a:pPr>
            <a:endParaRPr lang="cs-CZ" sz="1600" dirty="0" smtClean="0"/>
          </a:p>
          <a:p>
            <a:pPr marL="45720" indent="0">
              <a:buNone/>
            </a:pPr>
            <a:endParaRPr lang="cs-CZ" sz="1600" dirty="0" smtClean="0"/>
          </a:p>
          <a:p>
            <a:pPr marL="45720" indent="0">
              <a:buNone/>
            </a:pPr>
            <a:r>
              <a:rPr lang="cs-CZ" sz="1600" u="sng" dirty="0" smtClean="0"/>
              <a:t>Základní změny</a:t>
            </a:r>
          </a:p>
          <a:p>
            <a:pPr algn="just"/>
            <a:endParaRPr lang="cs-CZ" sz="1400" dirty="0" smtClean="0"/>
          </a:p>
          <a:p>
            <a:pPr algn="just"/>
            <a:r>
              <a:rPr lang="cs-CZ" sz="1400" dirty="0" smtClean="0"/>
              <a:t>Hala I – větší, víceúčelová s možností rozdělení pomocí mobilní příčky</a:t>
            </a:r>
          </a:p>
          <a:p>
            <a:pPr algn="just"/>
            <a:r>
              <a:rPr lang="cs-CZ" sz="1400" dirty="0" smtClean="0"/>
              <a:t>Hala II – nahrazena dělením haly I</a:t>
            </a:r>
          </a:p>
          <a:p>
            <a:pPr algn="just"/>
            <a:r>
              <a:rPr lang="cs-CZ" sz="1400" dirty="0" smtClean="0"/>
              <a:t>Bazén – zvětšený na 25 m, 6 drah</a:t>
            </a:r>
          </a:p>
          <a:p>
            <a:pPr algn="just"/>
            <a:r>
              <a:rPr lang="cs-CZ" sz="1400" dirty="0" err="1" smtClean="0"/>
              <a:t>Wellness</a:t>
            </a:r>
            <a:r>
              <a:rPr lang="cs-CZ" sz="1400" dirty="0" smtClean="0"/>
              <a:t> – rozšířen na 3 sauny + zázemí</a:t>
            </a:r>
          </a:p>
          <a:p>
            <a:pPr algn="just"/>
            <a:r>
              <a:rPr lang="cs-CZ" sz="1400" dirty="0" smtClean="0"/>
              <a:t>Fitness – snížená kapacita</a:t>
            </a:r>
          </a:p>
          <a:p>
            <a:pPr algn="just"/>
            <a:r>
              <a:rPr lang="cs-CZ" sz="1400" dirty="0" smtClean="0"/>
              <a:t>Hotel -  60 lůžek</a:t>
            </a:r>
          </a:p>
          <a:p>
            <a:pPr algn="just"/>
            <a:r>
              <a:rPr lang="cs-CZ" sz="1400" dirty="0" smtClean="0"/>
              <a:t>Restaurace – kapacita na 60 + 20 míst</a:t>
            </a:r>
            <a:endParaRPr lang="cs-CZ" sz="1400" dirty="0"/>
          </a:p>
          <a:p>
            <a:pPr algn="just"/>
            <a:r>
              <a:rPr lang="cs-CZ" sz="1400" dirty="0" smtClean="0"/>
              <a:t>Časový posun modelu</a:t>
            </a:r>
          </a:p>
          <a:p>
            <a:pPr algn="just"/>
            <a:endParaRPr lang="cs-CZ" sz="1400" dirty="0" smtClean="0"/>
          </a:p>
          <a:p>
            <a:pPr algn="just"/>
            <a:endParaRPr lang="cs-CZ" sz="1400" dirty="0" smtClean="0"/>
          </a:p>
          <a:p>
            <a:endParaRPr lang="cs-CZ" sz="1400" dirty="0" smtClean="0"/>
          </a:p>
        </p:txBody>
      </p:sp>
    </p:spTree>
    <p:extLst>
      <p:ext uri="{BB962C8B-B14F-4D97-AF65-F5344CB8AC3E}">
        <p14:creationId xmlns:p14="http://schemas.microsoft.com/office/powerpoint/2010/main" val="275339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75" y="593685"/>
            <a:ext cx="9110402" cy="5509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7435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495" y="598828"/>
            <a:ext cx="9091010" cy="5736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360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0600" y="4316741"/>
            <a:ext cx="7924800" cy="912459"/>
          </a:xfrm>
        </p:spPr>
        <p:txBody>
          <a:bodyPr/>
          <a:lstStyle/>
          <a:p>
            <a:r>
              <a:rPr lang="cs-CZ" dirty="0" smtClean="0"/>
              <a:t>Parametry modelu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90600" y="4971540"/>
            <a:ext cx="7924800" cy="752715"/>
          </a:xfrm>
        </p:spPr>
        <p:txBody>
          <a:bodyPr/>
          <a:lstStyle/>
          <a:p>
            <a:r>
              <a:rPr lang="cs-CZ" dirty="0" smtClean="0"/>
              <a:t>Rok zahájení provozu v modelu = 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180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0600" y="593686"/>
            <a:ext cx="7924800" cy="675074"/>
          </a:xfrm>
        </p:spPr>
        <p:txBody>
          <a:bodyPr>
            <a:noAutofit/>
          </a:bodyPr>
          <a:lstStyle/>
          <a:p>
            <a:r>
              <a:rPr lang="cs-CZ" dirty="0" smtClean="0"/>
              <a:t>Produkty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5919" y="2708921"/>
            <a:ext cx="3907081" cy="1755195"/>
          </a:xfrm>
        </p:spPr>
        <p:txBody>
          <a:bodyPr>
            <a:normAutofit/>
          </a:bodyPr>
          <a:lstStyle/>
          <a:p>
            <a:r>
              <a:rPr lang="cs-CZ" dirty="0" smtClean="0"/>
              <a:t>Hala I</a:t>
            </a:r>
          </a:p>
          <a:p>
            <a:r>
              <a:rPr lang="cs-CZ" dirty="0"/>
              <a:t>Hala </a:t>
            </a:r>
            <a:r>
              <a:rPr lang="cs-CZ" dirty="0" smtClean="0"/>
              <a:t>II – neřeší se (viz dále)</a:t>
            </a:r>
          </a:p>
          <a:p>
            <a:r>
              <a:rPr lang="cs-CZ" dirty="0" smtClean="0"/>
              <a:t>Dětský svět – neřeší se</a:t>
            </a:r>
            <a:endParaRPr lang="cs-CZ" dirty="0"/>
          </a:p>
          <a:p>
            <a:r>
              <a:rPr lang="cs-CZ" dirty="0" smtClean="0"/>
              <a:t>Venkovní hřiště</a:t>
            </a:r>
            <a:endParaRPr lang="cs-CZ" sz="1100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1045920" y="4554126"/>
            <a:ext cx="3900433" cy="1755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Hotel</a:t>
            </a:r>
          </a:p>
          <a:p>
            <a:r>
              <a:rPr lang="cs-CZ" dirty="0" smtClean="0"/>
              <a:t>Restaurace</a:t>
            </a:r>
          </a:p>
          <a:p>
            <a:r>
              <a:rPr lang="cs-CZ" dirty="0" smtClean="0"/>
              <a:t>Parking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5733087" y="2708920"/>
            <a:ext cx="3900433" cy="1755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Fitness</a:t>
            </a:r>
          </a:p>
          <a:p>
            <a:r>
              <a:rPr lang="cs-CZ" dirty="0" err="1" smtClean="0"/>
              <a:t>Wellness</a:t>
            </a:r>
            <a:endParaRPr lang="cs-CZ" dirty="0" smtClean="0"/>
          </a:p>
          <a:p>
            <a:r>
              <a:rPr lang="cs-CZ" dirty="0" smtClean="0"/>
              <a:t>Bazén</a:t>
            </a:r>
            <a:endParaRPr lang="cs-CZ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5733087" y="4556129"/>
            <a:ext cx="3120347" cy="1755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pronájem zbytných ploch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7971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1003811" y="1313765"/>
            <a:ext cx="7930662" cy="621792"/>
          </a:xfrm>
        </p:spPr>
        <p:txBody>
          <a:bodyPr/>
          <a:lstStyle/>
          <a:p>
            <a:r>
              <a:rPr lang="cs-CZ" sz="2800" u="sng" dirty="0" smtClean="0"/>
              <a:t>Hala - </a:t>
            </a:r>
            <a:r>
              <a:rPr lang="cs-CZ" sz="1400" b="0" dirty="0"/>
              <a:t>Prostor </a:t>
            </a:r>
            <a:r>
              <a:rPr lang="cs-CZ" sz="1400" b="0" dirty="0" smtClean="0"/>
              <a:t>haly </a:t>
            </a:r>
            <a:r>
              <a:rPr lang="cs-CZ" sz="1400" b="0" dirty="0"/>
              <a:t>lze pomoci </a:t>
            </a:r>
            <a:r>
              <a:rPr lang="cs-CZ" sz="1400" b="0" dirty="0" err="1"/>
              <a:t>mobilni</a:t>
            </a:r>
            <a:r>
              <a:rPr lang="cs-CZ" sz="1400" b="0" dirty="0"/>
              <a:t> </a:t>
            </a:r>
            <a:r>
              <a:rPr lang="cs-CZ" sz="1400" b="0" dirty="0" err="1"/>
              <a:t>dělici</a:t>
            </a:r>
            <a:r>
              <a:rPr lang="cs-CZ" sz="1400" b="0" dirty="0"/>
              <a:t> </a:t>
            </a:r>
            <a:r>
              <a:rPr lang="cs-CZ" sz="1400" b="0" dirty="0" err="1" smtClean="0"/>
              <a:t>přičky</a:t>
            </a:r>
            <a:r>
              <a:rPr lang="cs-CZ" sz="1400" b="0" dirty="0" smtClean="0"/>
              <a:t> rozdělit </a:t>
            </a:r>
            <a:r>
              <a:rPr lang="cs-CZ" sz="1400" b="0" dirty="0"/>
              <a:t>na dvě </a:t>
            </a:r>
            <a:r>
              <a:rPr lang="cs-CZ" sz="1400" b="0" dirty="0" smtClean="0"/>
              <a:t>plochy –hala </a:t>
            </a:r>
            <a:r>
              <a:rPr lang="cs-CZ" sz="1400" b="0" dirty="0"/>
              <a:t>I, </a:t>
            </a:r>
            <a:r>
              <a:rPr lang="cs-CZ" sz="1400" b="0" dirty="0" smtClean="0"/>
              <a:t>hala </a:t>
            </a:r>
            <a:r>
              <a:rPr lang="cs-CZ" sz="1400" b="0" dirty="0"/>
              <a:t>II</a:t>
            </a:r>
            <a:endParaRPr lang="cs-CZ" sz="1400" u="sng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90600" y="548680"/>
            <a:ext cx="7924800" cy="720080"/>
          </a:xfrm>
        </p:spPr>
        <p:txBody>
          <a:bodyPr>
            <a:normAutofit/>
          </a:bodyPr>
          <a:lstStyle/>
          <a:p>
            <a:r>
              <a:rPr lang="cs-CZ" dirty="0" smtClean="0"/>
              <a:t>Produkty – parametry 01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955056" y="1953844"/>
            <a:ext cx="3888341" cy="2465266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cs-CZ" sz="1600" b="1" u="sng" cap="small" dirty="0"/>
              <a:t>Produkt </a:t>
            </a:r>
            <a:endParaRPr lang="cs-CZ" sz="1600" b="1" u="sng" cap="small" dirty="0" smtClean="0"/>
          </a:p>
          <a:p>
            <a:r>
              <a:rPr lang="cs-CZ" sz="1600" dirty="0"/>
              <a:t>pronájem 1 hod. haly</a:t>
            </a:r>
          </a:p>
          <a:p>
            <a:pPr marL="45720" indent="0">
              <a:buNone/>
            </a:pPr>
            <a:endParaRPr lang="cs-CZ" sz="1600" dirty="0" smtClean="0"/>
          </a:p>
          <a:p>
            <a:pPr marL="45720" indent="0">
              <a:buNone/>
            </a:pPr>
            <a:r>
              <a:rPr lang="cs-CZ" sz="1600" u="sng" dirty="0" smtClean="0"/>
              <a:t>Prostorová kapacita </a:t>
            </a:r>
          </a:p>
          <a:p>
            <a:r>
              <a:rPr lang="cs-CZ" sz="1600" dirty="0" smtClean="0"/>
              <a:t>1 Hala</a:t>
            </a:r>
          </a:p>
          <a:p>
            <a:r>
              <a:rPr lang="cs-CZ" sz="1600" dirty="0" err="1" smtClean="0"/>
              <a:t>možne</a:t>
            </a:r>
            <a:r>
              <a:rPr lang="cs-CZ" sz="1600" dirty="0" smtClean="0"/>
              <a:t> </a:t>
            </a:r>
            <a:r>
              <a:rPr lang="cs-CZ" sz="1600" dirty="0" err="1"/>
              <a:t>uspořadani</a:t>
            </a:r>
            <a:r>
              <a:rPr lang="cs-CZ" sz="1600" dirty="0"/>
              <a:t> (</a:t>
            </a:r>
            <a:r>
              <a:rPr lang="cs-CZ" sz="1600" dirty="0" err="1"/>
              <a:t>lajnovani</a:t>
            </a:r>
            <a:r>
              <a:rPr lang="cs-CZ" sz="1600" dirty="0"/>
              <a:t>) hřišť </a:t>
            </a:r>
            <a:r>
              <a:rPr lang="cs-CZ" sz="1600" dirty="0" smtClean="0"/>
              <a:t> </a:t>
            </a:r>
            <a:r>
              <a:rPr lang="pt-BR" sz="1000" dirty="0" smtClean="0"/>
              <a:t>/</a:t>
            </a:r>
            <a:r>
              <a:rPr lang="pt-BR" sz="1000" dirty="0"/>
              <a:t>hazena, futsal, halovy fotbal - 40 x </a:t>
            </a:r>
            <a:r>
              <a:rPr lang="pt-BR" sz="1000" dirty="0" smtClean="0"/>
              <a:t>20m</a:t>
            </a:r>
            <a:r>
              <a:rPr lang="cs-CZ" sz="1000" dirty="0" smtClean="0"/>
              <a:t> /</a:t>
            </a:r>
            <a:r>
              <a:rPr lang="cs-CZ" sz="1000" dirty="0"/>
              <a:t>florbal - 36 x 18m až 40x20m (podle polohy</a:t>
            </a:r>
            <a:r>
              <a:rPr lang="cs-CZ" sz="1000" dirty="0" smtClean="0"/>
              <a:t>) /</a:t>
            </a:r>
            <a:r>
              <a:rPr lang="cs-CZ" sz="1000" dirty="0"/>
              <a:t>volejbal - 18 x </a:t>
            </a:r>
            <a:r>
              <a:rPr lang="cs-CZ" sz="1000" dirty="0" smtClean="0"/>
              <a:t>9m /</a:t>
            </a:r>
            <a:r>
              <a:rPr lang="cs-CZ" sz="1000" dirty="0"/>
              <a:t>basketbal napřič - 26 x </a:t>
            </a:r>
            <a:r>
              <a:rPr lang="cs-CZ" sz="1000" dirty="0" smtClean="0"/>
              <a:t>14m /</a:t>
            </a:r>
            <a:r>
              <a:rPr lang="cs-CZ" sz="1000" dirty="0"/>
              <a:t>basketbal </a:t>
            </a:r>
            <a:r>
              <a:rPr lang="cs-CZ" sz="1000" dirty="0" err="1"/>
              <a:t>podel</a:t>
            </a:r>
            <a:r>
              <a:rPr lang="cs-CZ" sz="1000" dirty="0"/>
              <a:t> - 28 x </a:t>
            </a:r>
            <a:r>
              <a:rPr lang="cs-CZ" sz="1000" dirty="0" smtClean="0"/>
              <a:t>15m /</a:t>
            </a:r>
            <a:r>
              <a:rPr lang="cs-CZ" sz="1000" dirty="0"/>
              <a:t>tenis - 23,77 x </a:t>
            </a:r>
            <a:r>
              <a:rPr lang="cs-CZ" sz="1000" dirty="0" smtClean="0"/>
              <a:t>10,97m </a:t>
            </a:r>
            <a:r>
              <a:rPr lang="en-US" sz="1000" dirty="0" smtClean="0"/>
              <a:t>/</a:t>
            </a:r>
            <a:r>
              <a:rPr lang="en-US" sz="1000" dirty="0"/>
              <a:t>paddle </a:t>
            </a:r>
            <a:r>
              <a:rPr lang="en-US" sz="1000" dirty="0" err="1"/>
              <a:t>tenis</a:t>
            </a:r>
            <a:r>
              <a:rPr lang="en-US" sz="1000" dirty="0"/>
              <a:t> - 20 x </a:t>
            </a:r>
            <a:r>
              <a:rPr lang="en-US" sz="1000" dirty="0" smtClean="0"/>
              <a:t>10m</a:t>
            </a:r>
            <a:r>
              <a:rPr lang="cs-CZ" sz="1000" dirty="0" smtClean="0"/>
              <a:t> /</a:t>
            </a:r>
            <a:r>
              <a:rPr lang="cs-CZ" sz="1000" dirty="0"/>
              <a:t>badminton -13,4 x </a:t>
            </a:r>
            <a:r>
              <a:rPr lang="cs-CZ" sz="1000" dirty="0" smtClean="0"/>
              <a:t>6,1m /</a:t>
            </a:r>
            <a:r>
              <a:rPr lang="cs-CZ" sz="1000" dirty="0"/>
              <a:t>nohejbal - 18 x </a:t>
            </a:r>
            <a:r>
              <a:rPr lang="cs-CZ" sz="1000" dirty="0" smtClean="0"/>
              <a:t>8,23m</a:t>
            </a:r>
            <a:endParaRPr lang="cs-CZ" sz="1000" dirty="0"/>
          </a:p>
          <a:p>
            <a:pPr marL="45720" indent="0">
              <a:buNone/>
            </a:pPr>
            <a:endParaRPr lang="cs-CZ" sz="1600" dirty="0" smtClean="0"/>
          </a:p>
          <a:p>
            <a:endParaRPr lang="cs-CZ" sz="1600" dirty="0" smtClean="0"/>
          </a:p>
          <a:p>
            <a:endParaRPr lang="cs-CZ" sz="1600" dirty="0"/>
          </a:p>
        </p:txBody>
      </p:sp>
      <p:sp>
        <p:nvSpPr>
          <p:cNvPr id="11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5050511" y="1943834"/>
            <a:ext cx="3888341" cy="247527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1600" u="sng" dirty="0" smtClean="0"/>
              <a:t>Časová </a:t>
            </a:r>
            <a:r>
              <a:rPr lang="cs-CZ" sz="1600" u="sng" dirty="0"/>
              <a:t>kapacita</a:t>
            </a:r>
          </a:p>
          <a:p>
            <a:r>
              <a:rPr lang="cs-CZ" sz="1600" dirty="0" smtClean="0"/>
              <a:t>využití haly v průběhu dne -               od 6,30 </a:t>
            </a:r>
            <a:r>
              <a:rPr lang="cs-CZ" sz="1600" dirty="0"/>
              <a:t>– </a:t>
            </a:r>
            <a:r>
              <a:rPr lang="cs-CZ" sz="1600" dirty="0" smtClean="0"/>
              <a:t>21,30 </a:t>
            </a:r>
            <a:r>
              <a:rPr lang="cs-CZ" sz="1600" dirty="0"/>
              <a:t>hod. </a:t>
            </a:r>
            <a:r>
              <a:rPr lang="cs-CZ" sz="1600" dirty="0" smtClean="0"/>
              <a:t>(</a:t>
            </a:r>
            <a:r>
              <a:rPr lang="cs-CZ" sz="1600" dirty="0"/>
              <a:t>tj. </a:t>
            </a:r>
            <a:r>
              <a:rPr lang="cs-CZ" sz="1600" dirty="0" smtClean="0"/>
              <a:t>15 </a:t>
            </a:r>
            <a:r>
              <a:rPr lang="cs-CZ" sz="1600" dirty="0"/>
              <a:t>hod</a:t>
            </a:r>
            <a:r>
              <a:rPr lang="cs-CZ" sz="1600" dirty="0" smtClean="0"/>
              <a:t>./den)</a:t>
            </a:r>
            <a:endParaRPr lang="cs-CZ" sz="1600" dirty="0"/>
          </a:p>
          <a:p>
            <a:r>
              <a:rPr lang="cs-CZ" sz="1600" dirty="0"/>
              <a:t>využití </a:t>
            </a:r>
            <a:r>
              <a:rPr lang="cs-CZ" sz="1600" dirty="0" smtClean="0"/>
              <a:t>haly v průběhu roku - cca 350 dní/rok</a:t>
            </a:r>
          </a:p>
          <a:p>
            <a:endParaRPr lang="cs-CZ" sz="1600" dirty="0"/>
          </a:p>
          <a:p>
            <a:pPr marL="45720" indent="0">
              <a:buNone/>
            </a:pPr>
            <a:r>
              <a:rPr lang="cs-CZ" sz="1600" u="sng" dirty="0"/>
              <a:t>P</a:t>
            </a:r>
            <a:r>
              <a:rPr lang="cs-CZ" sz="1600" u="sng" dirty="0" smtClean="0"/>
              <a:t>rodejní </a:t>
            </a:r>
            <a:r>
              <a:rPr lang="cs-CZ" sz="1600" u="sng" dirty="0"/>
              <a:t>cena </a:t>
            </a:r>
          </a:p>
          <a:p>
            <a:r>
              <a:rPr lang="cs-CZ" sz="1600" dirty="0" smtClean="0"/>
              <a:t>1 300 Kč/hod.      včetně DPH</a:t>
            </a:r>
          </a:p>
          <a:p>
            <a:endParaRPr lang="cs-CZ" sz="1600" dirty="0" smtClean="0"/>
          </a:p>
          <a:p>
            <a:endParaRPr lang="cs-CZ" sz="1600" dirty="0"/>
          </a:p>
        </p:txBody>
      </p:sp>
      <p:sp>
        <p:nvSpPr>
          <p:cNvPr id="10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963494" y="4282802"/>
            <a:ext cx="7970979" cy="216153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cs-CZ" sz="1600" dirty="0" smtClean="0"/>
          </a:p>
          <a:p>
            <a:endParaRPr lang="cs-CZ" sz="1600" dirty="0" smtClean="0"/>
          </a:p>
          <a:p>
            <a:endParaRPr lang="cs-CZ" sz="1600" dirty="0"/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424" y="4513769"/>
            <a:ext cx="7887588" cy="172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97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1003811" y="1313765"/>
            <a:ext cx="3840430" cy="621792"/>
          </a:xfrm>
        </p:spPr>
        <p:txBody>
          <a:bodyPr/>
          <a:lstStyle/>
          <a:p>
            <a:r>
              <a:rPr lang="cs-CZ" sz="2800" u="sng" dirty="0" smtClean="0"/>
              <a:t>Dětský ráj</a:t>
            </a:r>
            <a:endParaRPr lang="cs-CZ" sz="2800" u="sng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3"/>
          </p:nvPr>
        </p:nvSpPr>
        <p:spPr>
          <a:xfrm>
            <a:off x="5086844" y="1313765"/>
            <a:ext cx="3837085" cy="621792"/>
          </a:xfrm>
        </p:spPr>
        <p:txBody>
          <a:bodyPr/>
          <a:lstStyle/>
          <a:p>
            <a:r>
              <a:rPr lang="cs-CZ" sz="2800" u="sng" dirty="0" smtClean="0"/>
              <a:t>Venkovní hřiště</a:t>
            </a:r>
            <a:endParaRPr lang="cs-CZ" sz="2800" u="sng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90600" y="548680"/>
            <a:ext cx="7924800" cy="720080"/>
          </a:xfrm>
        </p:spPr>
        <p:txBody>
          <a:bodyPr>
            <a:normAutofit/>
          </a:bodyPr>
          <a:lstStyle/>
          <a:p>
            <a:r>
              <a:rPr lang="cs-CZ" dirty="0" smtClean="0"/>
              <a:t>Produkty – parametry 02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955056" y="1953844"/>
            <a:ext cx="3888341" cy="463551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1600" b="1" u="sng" cap="small" dirty="0"/>
              <a:t>Produkt </a:t>
            </a:r>
            <a:endParaRPr lang="cs-CZ" sz="1600" b="1" u="sng" cap="small" dirty="0" smtClean="0"/>
          </a:p>
          <a:p>
            <a:r>
              <a:rPr lang="cs-CZ" sz="1600" dirty="0" smtClean="0"/>
              <a:t>Ve výnosech se neuvažuje </a:t>
            </a:r>
          </a:p>
          <a:p>
            <a:endParaRPr lang="cs-CZ" sz="1600" dirty="0" smtClean="0"/>
          </a:p>
          <a:p>
            <a:endParaRPr lang="cs-CZ" sz="1600" dirty="0"/>
          </a:p>
          <a:p>
            <a:r>
              <a:rPr lang="cs-CZ" sz="1600" dirty="0" smtClean="0"/>
              <a:t>venkovní dětské hřiště – zahrnuto v investicích</a:t>
            </a:r>
          </a:p>
          <a:p>
            <a:endParaRPr lang="cs-CZ" sz="1600" dirty="0" smtClean="0"/>
          </a:p>
          <a:p>
            <a:endParaRPr lang="cs-CZ" sz="1600" dirty="0"/>
          </a:p>
        </p:txBody>
      </p:sp>
      <p:sp>
        <p:nvSpPr>
          <p:cNvPr id="11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5050511" y="1943835"/>
            <a:ext cx="3888341" cy="463551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1600" b="1" u="sng" cap="small" dirty="0"/>
              <a:t>Produkt </a:t>
            </a:r>
            <a:endParaRPr lang="cs-CZ" sz="1600" b="1" u="sng" cap="small" dirty="0" smtClean="0"/>
          </a:p>
          <a:p>
            <a:r>
              <a:rPr lang="cs-CZ" sz="1600" dirty="0"/>
              <a:t>pronájem 1 hod. </a:t>
            </a:r>
            <a:r>
              <a:rPr lang="cs-CZ" sz="1600" dirty="0" smtClean="0"/>
              <a:t>hřiště</a:t>
            </a:r>
            <a:endParaRPr lang="cs-CZ" sz="1600" dirty="0"/>
          </a:p>
          <a:p>
            <a:pPr marL="45720" indent="0">
              <a:buNone/>
            </a:pPr>
            <a:endParaRPr lang="cs-CZ" sz="1600" dirty="0" smtClean="0"/>
          </a:p>
          <a:p>
            <a:pPr marL="45720" indent="0">
              <a:buNone/>
            </a:pPr>
            <a:r>
              <a:rPr lang="cs-CZ" sz="1600" u="sng" dirty="0" smtClean="0"/>
              <a:t>Prostorová kapacita </a:t>
            </a:r>
          </a:p>
          <a:p>
            <a:r>
              <a:rPr lang="cs-CZ" sz="1600" dirty="0" smtClean="0"/>
              <a:t>6 </a:t>
            </a:r>
            <a:r>
              <a:rPr lang="cs-CZ" sz="1600" dirty="0" err="1" smtClean="0"/>
              <a:t>hřišt</a:t>
            </a:r>
            <a:r>
              <a:rPr lang="cs-CZ" sz="1600" dirty="0" smtClean="0"/>
              <a:t> (2 tenisové kurty, 4 volejbalové kurty)</a:t>
            </a:r>
            <a:endParaRPr lang="cs-CZ" sz="1600" dirty="0"/>
          </a:p>
          <a:p>
            <a:pPr marL="45720" indent="0">
              <a:buNone/>
            </a:pPr>
            <a:endParaRPr lang="cs-CZ" sz="1600" dirty="0" smtClean="0"/>
          </a:p>
          <a:p>
            <a:pPr marL="45720" indent="0">
              <a:buNone/>
            </a:pPr>
            <a:r>
              <a:rPr lang="cs-CZ" sz="1600" u="sng" dirty="0" smtClean="0"/>
              <a:t>Časová </a:t>
            </a:r>
            <a:r>
              <a:rPr lang="cs-CZ" sz="1600" u="sng" dirty="0"/>
              <a:t>kapacita</a:t>
            </a:r>
          </a:p>
          <a:p>
            <a:r>
              <a:rPr lang="cs-CZ" sz="1600" dirty="0" smtClean="0"/>
              <a:t>využití hřišť v průběhu dne  -                 od 8 </a:t>
            </a:r>
            <a:r>
              <a:rPr lang="cs-CZ" sz="1600" dirty="0"/>
              <a:t>– </a:t>
            </a:r>
            <a:r>
              <a:rPr lang="cs-CZ" sz="1600" dirty="0" smtClean="0"/>
              <a:t>18 </a:t>
            </a:r>
            <a:r>
              <a:rPr lang="cs-CZ" sz="1600" dirty="0"/>
              <a:t>hod. </a:t>
            </a:r>
            <a:r>
              <a:rPr lang="cs-CZ" sz="1600" dirty="0" smtClean="0"/>
              <a:t>(</a:t>
            </a:r>
            <a:r>
              <a:rPr lang="cs-CZ" sz="1600" dirty="0"/>
              <a:t>tj. </a:t>
            </a:r>
            <a:r>
              <a:rPr lang="cs-CZ" sz="1600" dirty="0" smtClean="0"/>
              <a:t>10 </a:t>
            </a:r>
            <a:r>
              <a:rPr lang="cs-CZ" sz="1600" dirty="0"/>
              <a:t>hod</a:t>
            </a:r>
            <a:r>
              <a:rPr lang="cs-CZ" sz="1600" dirty="0" smtClean="0"/>
              <a:t>./den) (jen když je světlo)</a:t>
            </a:r>
            <a:endParaRPr lang="cs-CZ" sz="1600" dirty="0"/>
          </a:p>
          <a:p>
            <a:r>
              <a:rPr lang="cs-CZ" sz="1600" dirty="0"/>
              <a:t>využití </a:t>
            </a:r>
            <a:r>
              <a:rPr lang="cs-CZ" sz="1600" dirty="0" smtClean="0"/>
              <a:t>hřišť v průběhu roku -          duben - říjen </a:t>
            </a:r>
            <a:r>
              <a:rPr lang="cs-CZ" sz="1600" dirty="0"/>
              <a:t>(tj. </a:t>
            </a:r>
            <a:r>
              <a:rPr lang="cs-CZ" sz="1600" dirty="0" smtClean="0"/>
              <a:t>cca 210 </a:t>
            </a:r>
            <a:r>
              <a:rPr lang="cs-CZ" sz="1600" dirty="0"/>
              <a:t>dní/rok</a:t>
            </a:r>
            <a:r>
              <a:rPr lang="cs-CZ" sz="1600" dirty="0" smtClean="0"/>
              <a:t>)</a:t>
            </a:r>
          </a:p>
          <a:p>
            <a:endParaRPr lang="cs-CZ" sz="1600" dirty="0"/>
          </a:p>
          <a:p>
            <a:pPr marL="45720" indent="0">
              <a:buNone/>
            </a:pPr>
            <a:r>
              <a:rPr lang="cs-CZ" sz="1600" u="sng" dirty="0"/>
              <a:t>P</a:t>
            </a:r>
            <a:r>
              <a:rPr lang="cs-CZ" sz="1600" u="sng" dirty="0" smtClean="0"/>
              <a:t>rodejní </a:t>
            </a:r>
            <a:r>
              <a:rPr lang="cs-CZ" sz="1600" u="sng" dirty="0"/>
              <a:t>cena </a:t>
            </a:r>
          </a:p>
          <a:p>
            <a:r>
              <a:rPr lang="cs-CZ" sz="1600" dirty="0" smtClean="0"/>
              <a:t>290 Kč/hod.      včetně DPH</a:t>
            </a:r>
          </a:p>
          <a:p>
            <a:endParaRPr lang="cs-CZ" sz="1600" dirty="0" smtClean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40604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1003811" y="1313765"/>
            <a:ext cx="3840430" cy="621792"/>
          </a:xfrm>
        </p:spPr>
        <p:txBody>
          <a:bodyPr/>
          <a:lstStyle/>
          <a:p>
            <a:r>
              <a:rPr lang="cs-CZ" sz="2800" u="sng" dirty="0" smtClean="0"/>
              <a:t>Fitness</a:t>
            </a:r>
            <a:endParaRPr lang="cs-CZ" sz="2800" u="sng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3"/>
          </p:nvPr>
        </p:nvSpPr>
        <p:spPr>
          <a:xfrm>
            <a:off x="5086844" y="1313765"/>
            <a:ext cx="3837085" cy="621792"/>
          </a:xfrm>
        </p:spPr>
        <p:txBody>
          <a:bodyPr/>
          <a:lstStyle/>
          <a:p>
            <a:r>
              <a:rPr lang="cs-CZ" sz="2800" u="sng" dirty="0" err="1" smtClean="0"/>
              <a:t>Wellness</a:t>
            </a:r>
            <a:endParaRPr lang="cs-CZ" sz="2800" u="sng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90600" y="548680"/>
            <a:ext cx="7924800" cy="720080"/>
          </a:xfrm>
        </p:spPr>
        <p:txBody>
          <a:bodyPr>
            <a:normAutofit/>
          </a:bodyPr>
          <a:lstStyle/>
          <a:p>
            <a:r>
              <a:rPr lang="cs-CZ" dirty="0" smtClean="0"/>
              <a:t>Produkty – parametry 03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955056" y="1953844"/>
            <a:ext cx="3888341" cy="463551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1600" b="1" u="sng" cap="small" dirty="0"/>
              <a:t>Produkt </a:t>
            </a:r>
            <a:endParaRPr lang="cs-CZ" sz="1600" b="1" u="sng" cap="small" dirty="0" smtClean="0"/>
          </a:p>
          <a:p>
            <a:r>
              <a:rPr lang="cs-CZ" sz="1600" dirty="0" smtClean="0"/>
              <a:t>1 </a:t>
            </a:r>
            <a:r>
              <a:rPr lang="cs-CZ" sz="1600" dirty="0"/>
              <a:t>hod. </a:t>
            </a:r>
            <a:r>
              <a:rPr lang="cs-CZ" sz="1600" dirty="0" smtClean="0"/>
              <a:t>pobytu 1 osoby ve Fitness</a:t>
            </a:r>
            <a:endParaRPr lang="cs-CZ" sz="1600" dirty="0"/>
          </a:p>
          <a:p>
            <a:pPr marL="45720" indent="0">
              <a:buNone/>
            </a:pPr>
            <a:endParaRPr lang="cs-CZ" sz="1600" dirty="0" smtClean="0"/>
          </a:p>
          <a:p>
            <a:pPr marL="45720" indent="0">
              <a:buNone/>
            </a:pPr>
            <a:r>
              <a:rPr lang="cs-CZ" sz="1600" u="sng" dirty="0" smtClean="0"/>
              <a:t>Prostorová kapacita </a:t>
            </a:r>
          </a:p>
          <a:p>
            <a:r>
              <a:rPr lang="cs-CZ" sz="1600" dirty="0" smtClean="0"/>
              <a:t>62 osob/hod. (i v rámci šaten)</a:t>
            </a:r>
            <a:endParaRPr lang="cs-CZ" sz="1600" dirty="0"/>
          </a:p>
          <a:p>
            <a:pPr marL="45720" indent="0">
              <a:buNone/>
            </a:pPr>
            <a:endParaRPr lang="cs-CZ" sz="1600" dirty="0" smtClean="0"/>
          </a:p>
          <a:p>
            <a:pPr marL="45720" indent="0">
              <a:buNone/>
            </a:pPr>
            <a:r>
              <a:rPr lang="cs-CZ" sz="1600" u="sng" dirty="0" smtClean="0"/>
              <a:t>Časová </a:t>
            </a:r>
            <a:r>
              <a:rPr lang="cs-CZ" sz="1600" u="sng" dirty="0"/>
              <a:t>kapacita</a:t>
            </a:r>
          </a:p>
          <a:p>
            <a:r>
              <a:rPr lang="cs-CZ" sz="1600" dirty="0" smtClean="0"/>
              <a:t>využití fitness v průběhu dne -                   od  6,30 </a:t>
            </a:r>
            <a:r>
              <a:rPr lang="cs-CZ" sz="1600" dirty="0"/>
              <a:t>– </a:t>
            </a:r>
            <a:r>
              <a:rPr lang="cs-CZ" sz="1600" dirty="0" smtClean="0"/>
              <a:t>21,30 </a:t>
            </a:r>
            <a:r>
              <a:rPr lang="cs-CZ" sz="1600" dirty="0"/>
              <a:t>hod. </a:t>
            </a:r>
            <a:r>
              <a:rPr lang="cs-CZ" sz="1600" dirty="0" smtClean="0"/>
              <a:t>(</a:t>
            </a:r>
            <a:r>
              <a:rPr lang="cs-CZ" sz="1600" dirty="0"/>
              <a:t>tj. </a:t>
            </a:r>
            <a:r>
              <a:rPr lang="cs-CZ" sz="1600" dirty="0" smtClean="0"/>
              <a:t>15 </a:t>
            </a:r>
            <a:r>
              <a:rPr lang="cs-CZ" sz="1600" dirty="0"/>
              <a:t>hod</a:t>
            </a:r>
            <a:r>
              <a:rPr lang="cs-CZ" sz="1600" dirty="0" smtClean="0"/>
              <a:t>./den)</a:t>
            </a:r>
            <a:endParaRPr lang="cs-CZ" sz="1600" dirty="0"/>
          </a:p>
          <a:p>
            <a:r>
              <a:rPr lang="cs-CZ" sz="1600" dirty="0"/>
              <a:t>využití </a:t>
            </a:r>
            <a:r>
              <a:rPr lang="cs-CZ" sz="1600" dirty="0" smtClean="0"/>
              <a:t>fitness v průběhu roku -         celý rok (tj</a:t>
            </a:r>
            <a:r>
              <a:rPr lang="cs-CZ" sz="1600" dirty="0"/>
              <a:t>. </a:t>
            </a:r>
            <a:r>
              <a:rPr lang="cs-CZ" sz="1600" dirty="0" smtClean="0"/>
              <a:t>cca 350 </a:t>
            </a:r>
            <a:r>
              <a:rPr lang="cs-CZ" sz="1600" dirty="0"/>
              <a:t>dní/rok</a:t>
            </a:r>
            <a:r>
              <a:rPr lang="cs-CZ" sz="1600" dirty="0" smtClean="0"/>
              <a:t>)</a:t>
            </a:r>
          </a:p>
          <a:p>
            <a:endParaRPr lang="cs-CZ" sz="1600" dirty="0"/>
          </a:p>
          <a:p>
            <a:pPr marL="45720" indent="0">
              <a:buNone/>
            </a:pPr>
            <a:r>
              <a:rPr lang="cs-CZ" sz="1600" u="sng" dirty="0"/>
              <a:t>P</a:t>
            </a:r>
            <a:r>
              <a:rPr lang="cs-CZ" sz="1600" u="sng" dirty="0" smtClean="0"/>
              <a:t>rodejní </a:t>
            </a:r>
            <a:r>
              <a:rPr lang="cs-CZ" sz="1600" u="sng" dirty="0"/>
              <a:t>cena </a:t>
            </a:r>
          </a:p>
          <a:p>
            <a:r>
              <a:rPr lang="cs-CZ" sz="1600" dirty="0" smtClean="0"/>
              <a:t>100 Kč/hod.      včetně DPH</a:t>
            </a:r>
          </a:p>
          <a:p>
            <a:endParaRPr lang="cs-CZ" sz="1600" dirty="0" smtClean="0"/>
          </a:p>
          <a:p>
            <a:endParaRPr lang="cs-CZ" sz="1600" dirty="0"/>
          </a:p>
        </p:txBody>
      </p:sp>
      <p:sp>
        <p:nvSpPr>
          <p:cNvPr id="8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5050511" y="1943835"/>
            <a:ext cx="3888341" cy="463551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1600" b="1" u="sng" cap="small" dirty="0"/>
              <a:t>Produkt </a:t>
            </a:r>
            <a:endParaRPr lang="cs-CZ" sz="1600" b="1" u="sng" cap="small" dirty="0" smtClean="0"/>
          </a:p>
          <a:p>
            <a:r>
              <a:rPr lang="cs-CZ" sz="1600" dirty="0" smtClean="0"/>
              <a:t>1 </a:t>
            </a:r>
            <a:r>
              <a:rPr lang="cs-CZ" sz="1600" dirty="0"/>
              <a:t>hod. </a:t>
            </a:r>
            <a:r>
              <a:rPr lang="cs-CZ" sz="1600" dirty="0" smtClean="0"/>
              <a:t>pobytu 1 osoby ve </a:t>
            </a:r>
            <a:r>
              <a:rPr lang="cs-CZ" sz="1600" dirty="0" err="1" smtClean="0"/>
              <a:t>Wellness</a:t>
            </a:r>
            <a:endParaRPr lang="cs-CZ" sz="1600" dirty="0"/>
          </a:p>
          <a:p>
            <a:pPr marL="45720" indent="0">
              <a:buNone/>
            </a:pPr>
            <a:endParaRPr lang="cs-CZ" sz="1600" dirty="0" smtClean="0"/>
          </a:p>
          <a:p>
            <a:pPr marL="45720" indent="0">
              <a:buNone/>
            </a:pPr>
            <a:r>
              <a:rPr lang="cs-CZ" sz="1600" u="sng" dirty="0" smtClean="0"/>
              <a:t>Prostorová kapacita </a:t>
            </a:r>
          </a:p>
          <a:p>
            <a:r>
              <a:rPr lang="cs-CZ" sz="1600" dirty="0" smtClean="0"/>
              <a:t>40 osob/hod. </a:t>
            </a:r>
          </a:p>
          <a:p>
            <a:endParaRPr lang="cs-CZ" sz="1600" dirty="0" smtClean="0"/>
          </a:p>
          <a:p>
            <a:pPr marL="45720" indent="0">
              <a:buNone/>
            </a:pPr>
            <a:r>
              <a:rPr lang="cs-CZ" sz="1600" u="sng" dirty="0" smtClean="0"/>
              <a:t>Časová </a:t>
            </a:r>
            <a:r>
              <a:rPr lang="cs-CZ" sz="1600" u="sng" dirty="0"/>
              <a:t>kapacita</a:t>
            </a:r>
          </a:p>
          <a:p>
            <a:r>
              <a:rPr lang="cs-CZ" sz="1600" dirty="0"/>
              <a:t>využití </a:t>
            </a:r>
            <a:r>
              <a:rPr lang="cs-CZ" sz="1600" dirty="0" err="1" smtClean="0"/>
              <a:t>wellness</a:t>
            </a:r>
            <a:r>
              <a:rPr lang="cs-CZ" sz="1600" dirty="0" smtClean="0"/>
              <a:t> v </a:t>
            </a:r>
            <a:r>
              <a:rPr lang="cs-CZ" sz="1600" dirty="0"/>
              <a:t>průběhu dne -                   od  </a:t>
            </a:r>
            <a:r>
              <a:rPr lang="cs-CZ" sz="1600" dirty="0" smtClean="0"/>
              <a:t>13,30 </a:t>
            </a:r>
            <a:r>
              <a:rPr lang="cs-CZ" sz="1600" dirty="0"/>
              <a:t>– 21,30 hod. (tj. </a:t>
            </a:r>
            <a:r>
              <a:rPr lang="cs-CZ" sz="1600" dirty="0" smtClean="0"/>
              <a:t> 8 </a:t>
            </a:r>
            <a:r>
              <a:rPr lang="cs-CZ" sz="1600" dirty="0"/>
              <a:t>hod./den)</a:t>
            </a:r>
          </a:p>
          <a:p>
            <a:r>
              <a:rPr lang="cs-CZ" sz="1600" dirty="0"/>
              <a:t>využití </a:t>
            </a:r>
            <a:r>
              <a:rPr lang="cs-CZ" sz="1600" dirty="0" err="1" smtClean="0"/>
              <a:t>wellness</a:t>
            </a:r>
            <a:r>
              <a:rPr lang="cs-CZ" sz="1600" dirty="0" smtClean="0"/>
              <a:t> v </a:t>
            </a:r>
            <a:r>
              <a:rPr lang="cs-CZ" sz="1600" dirty="0"/>
              <a:t>průběhu roku -         celý rok (tj. cca 350 dní/rok)</a:t>
            </a:r>
          </a:p>
          <a:p>
            <a:endParaRPr lang="cs-CZ" sz="1600" dirty="0"/>
          </a:p>
          <a:p>
            <a:pPr marL="45720" indent="0">
              <a:buNone/>
            </a:pPr>
            <a:r>
              <a:rPr lang="cs-CZ" sz="1600" u="sng" dirty="0"/>
              <a:t>P</a:t>
            </a:r>
            <a:r>
              <a:rPr lang="cs-CZ" sz="1600" u="sng" dirty="0" smtClean="0"/>
              <a:t>rodejní </a:t>
            </a:r>
            <a:r>
              <a:rPr lang="cs-CZ" sz="1600" u="sng" dirty="0"/>
              <a:t>cena </a:t>
            </a:r>
          </a:p>
          <a:p>
            <a:r>
              <a:rPr lang="cs-CZ" sz="1600" dirty="0" smtClean="0"/>
              <a:t>100 Kč/hod.      včetně DPH</a:t>
            </a:r>
          </a:p>
          <a:p>
            <a:endParaRPr lang="cs-CZ" sz="1600" dirty="0" smtClean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75959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1003811" y="1313765"/>
            <a:ext cx="3840430" cy="621792"/>
          </a:xfrm>
        </p:spPr>
        <p:txBody>
          <a:bodyPr/>
          <a:lstStyle/>
          <a:p>
            <a:r>
              <a:rPr lang="cs-CZ" sz="2800" u="sng" dirty="0" smtClean="0"/>
              <a:t>Bazén</a:t>
            </a:r>
            <a:endParaRPr lang="cs-CZ" sz="2800" u="sng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3"/>
          </p:nvPr>
        </p:nvSpPr>
        <p:spPr>
          <a:xfrm>
            <a:off x="5086844" y="1313764"/>
            <a:ext cx="3837085" cy="2970331"/>
          </a:xfrm>
        </p:spPr>
        <p:txBody>
          <a:bodyPr/>
          <a:lstStyle/>
          <a:p>
            <a:pPr marL="45720" lvl="0">
              <a:buClr>
                <a:srgbClr val="FF8600"/>
              </a:buClr>
            </a:pPr>
            <a:r>
              <a:rPr lang="cs-CZ" sz="1600" b="0" u="sng" dirty="0">
                <a:solidFill>
                  <a:prstClr val="white"/>
                </a:solidFill>
              </a:rPr>
              <a:t>Časová kapacita</a:t>
            </a:r>
          </a:p>
          <a:p>
            <a:pPr marL="228600" lvl="0" indent="-182880">
              <a:buClr>
                <a:srgbClr val="FF8600"/>
              </a:buClr>
              <a:buFont typeface="Wingdings" charset="2"/>
              <a:buChar char="§"/>
            </a:pPr>
            <a:r>
              <a:rPr lang="cs-CZ" sz="1600" b="0" dirty="0">
                <a:solidFill>
                  <a:prstClr val="white"/>
                </a:solidFill>
              </a:rPr>
              <a:t>využití </a:t>
            </a:r>
            <a:r>
              <a:rPr lang="cs-CZ" sz="1600" b="0" dirty="0" smtClean="0">
                <a:solidFill>
                  <a:prstClr val="white"/>
                </a:solidFill>
              </a:rPr>
              <a:t>bazénu v </a:t>
            </a:r>
            <a:r>
              <a:rPr lang="cs-CZ" sz="1600" b="0" dirty="0">
                <a:solidFill>
                  <a:prstClr val="white"/>
                </a:solidFill>
              </a:rPr>
              <a:t>průběhu dne -                   od  6,30 – 21,30 hod. (tj. 15 hod./den)</a:t>
            </a:r>
          </a:p>
          <a:p>
            <a:pPr marL="228600" lvl="0" indent="-182880">
              <a:buClr>
                <a:srgbClr val="FF8600"/>
              </a:buClr>
              <a:buFont typeface="Wingdings" charset="2"/>
              <a:buChar char="§"/>
            </a:pPr>
            <a:r>
              <a:rPr lang="cs-CZ" sz="1600" b="0" dirty="0">
                <a:solidFill>
                  <a:prstClr val="white"/>
                </a:solidFill>
              </a:rPr>
              <a:t>využití </a:t>
            </a:r>
            <a:r>
              <a:rPr lang="cs-CZ" sz="1600" b="0" dirty="0" smtClean="0">
                <a:solidFill>
                  <a:prstClr val="white"/>
                </a:solidFill>
              </a:rPr>
              <a:t>bazénu v </a:t>
            </a:r>
            <a:r>
              <a:rPr lang="cs-CZ" sz="1600" b="0" dirty="0">
                <a:solidFill>
                  <a:prstClr val="white"/>
                </a:solidFill>
              </a:rPr>
              <a:t>průběhu roku -         celý rok (tj. cca 350 dní/rok)</a:t>
            </a:r>
          </a:p>
          <a:p>
            <a:pPr marL="228600" lvl="0" indent="-182880">
              <a:buClr>
                <a:srgbClr val="FF8600"/>
              </a:buClr>
              <a:buFont typeface="Wingdings" charset="2"/>
              <a:buChar char="§"/>
            </a:pPr>
            <a:endParaRPr lang="cs-CZ" sz="1600" b="0" dirty="0">
              <a:solidFill>
                <a:prstClr val="white"/>
              </a:solidFill>
            </a:endParaRPr>
          </a:p>
          <a:p>
            <a:pPr marL="45720" lvl="0">
              <a:buClr>
                <a:srgbClr val="FF8600"/>
              </a:buClr>
            </a:pPr>
            <a:r>
              <a:rPr lang="cs-CZ" sz="1600" b="0" u="sng" dirty="0">
                <a:solidFill>
                  <a:prstClr val="white"/>
                </a:solidFill>
              </a:rPr>
              <a:t>Prodejní cena </a:t>
            </a:r>
          </a:p>
          <a:p>
            <a:pPr marL="228600" lvl="0" indent="-182880">
              <a:buClr>
                <a:srgbClr val="FF8600"/>
              </a:buClr>
              <a:buFont typeface="Wingdings" charset="2"/>
              <a:buChar char="§"/>
            </a:pPr>
            <a:r>
              <a:rPr lang="cs-CZ" sz="1600" b="0" dirty="0">
                <a:solidFill>
                  <a:prstClr val="white"/>
                </a:solidFill>
              </a:rPr>
              <a:t>65 Kč/hod.      včetně DPH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90600" y="548680"/>
            <a:ext cx="7924800" cy="720080"/>
          </a:xfrm>
        </p:spPr>
        <p:txBody>
          <a:bodyPr>
            <a:normAutofit/>
          </a:bodyPr>
          <a:lstStyle/>
          <a:p>
            <a:r>
              <a:rPr lang="cs-CZ" dirty="0" smtClean="0"/>
              <a:t>Produkty – parametry 04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955056" y="1953844"/>
            <a:ext cx="3888341" cy="463551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1600" b="1" u="sng" cap="small" dirty="0"/>
              <a:t>Produkt </a:t>
            </a:r>
            <a:endParaRPr lang="cs-CZ" sz="1600" b="1" u="sng" cap="small" dirty="0" smtClean="0"/>
          </a:p>
          <a:p>
            <a:r>
              <a:rPr lang="cs-CZ" sz="1600" dirty="0" smtClean="0"/>
              <a:t>1 </a:t>
            </a:r>
            <a:r>
              <a:rPr lang="cs-CZ" sz="1600" dirty="0"/>
              <a:t>hod. </a:t>
            </a:r>
            <a:r>
              <a:rPr lang="cs-CZ" sz="1600" dirty="0" smtClean="0"/>
              <a:t>pobytu 1 osoby v bazénu</a:t>
            </a:r>
            <a:endParaRPr lang="cs-CZ" sz="1600" dirty="0"/>
          </a:p>
          <a:p>
            <a:pPr marL="45720" indent="0">
              <a:buNone/>
            </a:pPr>
            <a:endParaRPr lang="cs-CZ" sz="1600" dirty="0" smtClean="0"/>
          </a:p>
          <a:p>
            <a:pPr marL="45720" indent="0">
              <a:buNone/>
            </a:pPr>
            <a:r>
              <a:rPr lang="cs-CZ" sz="1600" u="sng" dirty="0" smtClean="0"/>
              <a:t>Prostorová kapacita </a:t>
            </a:r>
          </a:p>
          <a:p>
            <a:r>
              <a:rPr lang="cs-CZ" sz="1600" dirty="0" smtClean="0"/>
              <a:t>120 osob/hod. (i v rámci šaten)</a:t>
            </a:r>
            <a:endParaRPr lang="cs-CZ" sz="1600" dirty="0"/>
          </a:p>
          <a:p>
            <a:pPr marL="45720" indent="0">
              <a:buNone/>
            </a:pPr>
            <a:endParaRPr lang="cs-CZ" sz="1600" dirty="0" smtClean="0"/>
          </a:p>
          <a:p>
            <a:pPr marL="45720" indent="0">
              <a:buNone/>
            </a:pPr>
            <a:r>
              <a:rPr lang="cs-CZ" sz="1200" dirty="0" smtClean="0"/>
              <a:t>bazén – 4 dráhy + 2 dráhy relaxační - 25 x 12 m = 300 m2 - na </a:t>
            </a:r>
            <a:r>
              <a:rPr lang="cs-CZ" sz="1200" dirty="0"/>
              <a:t>1 návštěvníka 5 m2  »» 60 návštěvníků ve vodě + 60 návštěvníků okolo (šatny apod.)</a:t>
            </a:r>
            <a:endParaRPr lang="cs-CZ" sz="1800" dirty="0" smtClean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49699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1003811" y="1313765"/>
            <a:ext cx="3840430" cy="621792"/>
          </a:xfrm>
        </p:spPr>
        <p:txBody>
          <a:bodyPr/>
          <a:lstStyle/>
          <a:p>
            <a:r>
              <a:rPr lang="cs-CZ" sz="2800" u="sng" dirty="0" smtClean="0"/>
              <a:t>Hotel</a:t>
            </a:r>
            <a:endParaRPr lang="cs-CZ" sz="2800" u="sng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3"/>
          </p:nvPr>
        </p:nvSpPr>
        <p:spPr>
          <a:xfrm>
            <a:off x="5086844" y="1313765"/>
            <a:ext cx="3837085" cy="621792"/>
          </a:xfrm>
        </p:spPr>
        <p:txBody>
          <a:bodyPr/>
          <a:lstStyle/>
          <a:p>
            <a:r>
              <a:rPr lang="cs-CZ" sz="2800" u="sng" dirty="0" smtClean="0"/>
              <a:t>Restaurace</a:t>
            </a:r>
            <a:endParaRPr lang="cs-CZ" sz="2800" u="sng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90600" y="548680"/>
            <a:ext cx="7924800" cy="720080"/>
          </a:xfrm>
        </p:spPr>
        <p:txBody>
          <a:bodyPr>
            <a:normAutofit/>
          </a:bodyPr>
          <a:lstStyle/>
          <a:p>
            <a:r>
              <a:rPr lang="cs-CZ" dirty="0" smtClean="0"/>
              <a:t>Produkty – parametry 05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955056" y="1953844"/>
            <a:ext cx="3888341" cy="463551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1600" b="1" u="sng" cap="small" dirty="0"/>
              <a:t>Produkt </a:t>
            </a:r>
            <a:endParaRPr lang="cs-CZ" sz="1600" b="1" u="sng" cap="small" dirty="0" smtClean="0"/>
          </a:p>
          <a:p>
            <a:r>
              <a:rPr lang="cs-CZ" sz="1600" dirty="0" smtClean="0"/>
              <a:t>1 noc pobytu 1 osoby v hotelu</a:t>
            </a:r>
            <a:endParaRPr lang="cs-CZ" sz="1600" dirty="0"/>
          </a:p>
          <a:p>
            <a:pPr marL="45720" indent="0">
              <a:buNone/>
            </a:pPr>
            <a:endParaRPr lang="cs-CZ" sz="1600" dirty="0" smtClean="0"/>
          </a:p>
          <a:p>
            <a:pPr marL="45720" indent="0">
              <a:buNone/>
            </a:pPr>
            <a:r>
              <a:rPr lang="cs-CZ" sz="1600" u="sng" dirty="0" smtClean="0"/>
              <a:t>Prostorová kapacita </a:t>
            </a:r>
          </a:p>
          <a:p>
            <a:r>
              <a:rPr lang="cs-CZ" sz="1600" dirty="0" smtClean="0"/>
              <a:t>60 lůžek (= osob/den)</a:t>
            </a:r>
            <a:endParaRPr lang="cs-CZ" sz="1600" dirty="0"/>
          </a:p>
          <a:p>
            <a:pPr marL="45720" indent="0">
              <a:buNone/>
            </a:pPr>
            <a:endParaRPr lang="cs-CZ" sz="1600" dirty="0" smtClean="0"/>
          </a:p>
          <a:p>
            <a:pPr marL="45720" indent="0">
              <a:buNone/>
            </a:pPr>
            <a:r>
              <a:rPr lang="cs-CZ" sz="1600" u="sng" dirty="0" smtClean="0"/>
              <a:t>Časová </a:t>
            </a:r>
            <a:r>
              <a:rPr lang="cs-CZ" sz="1600" u="sng" dirty="0"/>
              <a:t>kapacita</a:t>
            </a:r>
          </a:p>
          <a:p>
            <a:r>
              <a:rPr lang="cs-CZ" sz="1600" dirty="0" smtClean="0"/>
              <a:t>využití hotelu po celý rok (tj</a:t>
            </a:r>
            <a:r>
              <a:rPr lang="cs-CZ" sz="1600" dirty="0"/>
              <a:t>. </a:t>
            </a:r>
            <a:r>
              <a:rPr lang="cs-CZ" sz="1600" dirty="0" smtClean="0"/>
              <a:t>cca 365 </a:t>
            </a:r>
            <a:r>
              <a:rPr lang="cs-CZ" sz="1600" dirty="0"/>
              <a:t>dní/rok</a:t>
            </a:r>
            <a:r>
              <a:rPr lang="cs-CZ" sz="1600" dirty="0" smtClean="0"/>
              <a:t>)</a:t>
            </a:r>
          </a:p>
          <a:p>
            <a:endParaRPr lang="cs-CZ" sz="1600" dirty="0"/>
          </a:p>
          <a:p>
            <a:pPr marL="45720" indent="0">
              <a:buNone/>
            </a:pPr>
            <a:r>
              <a:rPr lang="cs-CZ" sz="1600" u="sng" dirty="0"/>
              <a:t>P</a:t>
            </a:r>
            <a:r>
              <a:rPr lang="cs-CZ" sz="1600" u="sng" dirty="0" smtClean="0"/>
              <a:t>rodejní </a:t>
            </a:r>
            <a:r>
              <a:rPr lang="cs-CZ" sz="1600" u="sng" dirty="0"/>
              <a:t>cena </a:t>
            </a:r>
          </a:p>
          <a:p>
            <a:r>
              <a:rPr lang="cs-CZ" sz="1600" dirty="0" smtClean="0"/>
              <a:t>230 Kč/noc      včetně DPH</a:t>
            </a:r>
          </a:p>
          <a:p>
            <a:endParaRPr lang="cs-CZ" sz="1600" dirty="0" smtClean="0"/>
          </a:p>
          <a:p>
            <a:pPr marL="45720" indent="0">
              <a:buNone/>
            </a:pPr>
            <a:endParaRPr lang="cs-CZ" sz="1600" dirty="0"/>
          </a:p>
        </p:txBody>
      </p:sp>
      <p:sp>
        <p:nvSpPr>
          <p:cNvPr id="8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5050511" y="1943835"/>
            <a:ext cx="3888341" cy="463551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1600" b="1" u="sng" cap="small" dirty="0"/>
              <a:t>Produkt </a:t>
            </a:r>
            <a:endParaRPr lang="cs-CZ" sz="1600" b="1" u="sng" cap="small" dirty="0" smtClean="0"/>
          </a:p>
          <a:p>
            <a:r>
              <a:rPr lang="cs-CZ" sz="1600" dirty="0" smtClean="0"/>
              <a:t>1 útrata na 1 místo</a:t>
            </a:r>
            <a:endParaRPr lang="cs-CZ" sz="1600" dirty="0"/>
          </a:p>
          <a:p>
            <a:pPr marL="45720" indent="0">
              <a:buNone/>
            </a:pPr>
            <a:endParaRPr lang="cs-CZ" sz="1600" dirty="0" smtClean="0"/>
          </a:p>
          <a:p>
            <a:pPr marL="45720" indent="0">
              <a:buNone/>
            </a:pPr>
            <a:r>
              <a:rPr lang="cs-CZ" sz="1600" u="sng" dirty="0" smtClean="0"/>
              <a:t>Prostorová kapacita </a:t>
            </a:r>
          </a:p>
          <a:p>
            <a:r>
              <a:rPr lang="cs-CZ" sz="1600" dirty="0" smtClean="0"/>
              <a:t>60 + 20 míst</a:t>
            </a:r>
          </a:p>
          <a:p>
            <a:endParaRPr lang="cs-CZ" sz="1600" dirty="0" smtClean="0"/>
          </a:p>
          <a:p>
            <a:pPr marL="45720" indent="0">
              <a:buNone/>
            </a:pPr>
            <a:r>
              <a:rPr lang="cs-CZ" sz="1600" u="sng" dirty="0" smtClean="0"/>
              <a:t>Obrátka</a:t>
            </a:r>
          </a:p>
          <a:p>
            <a:r>
              <a:rPr lang="cs-CZ" sz="1600" dirty="0" smtClean="0"/>
              <a:t>3 obsazení/den</a:t>
            </a:r>
            <a:endParaRPr lang="cs-CZ" sz="1600" dirty="0"/>
          </a:p>
          <a:p>
            <a:pPr marL="45720" indent="0">
              <a:buNone/>
            </a:pPr>
            <a:endParaRPr lang="cs-CZ" sz="1600" u="sng" dirty="0" smtClean="0"/>
          </a:p>
          <a:p>
            <a:pPr marL="45720" indent="0">
              <a:buNone/>
            </a:pPr>
            <a:r>
              <a:rPr lang="cs-CZ" sz="1600" u="sng" dirty="0" smtClean="0"/>
              <a:t>Časová </a:t>
            </a:r>
            <a:r>
              <a:rPr lang="cs-CZ" sz="1600" u="sng" dirty="0"/>
              <a:t>kapacita</a:t>
            </a:r>
          </a:p>
          <a:p>
            <a:r>
              <a:rPr lang="cs-CZ" sz="1600" dirty="0" smtClean="0"/>
              <a:t>využití restaurace po celý rok (tj</a:t>
            </a:r>
            <a:r>
              <a:rPr lang="cs-CZ" sz="1600" dirty="0"/>
              <a:t>. </a:t>
            </a:r>
            <a:r>
              <a:rPr lang="cs-CZ" sz="1600" dirty="0" smtClean="0"/>
              <a:t>cca 365 </a:t>
            </a:r>
            <a:r>
              <a:rPr lang="cs-CZ" sz="1600" dirty="0"/>
              <a:t>dní/rok</a:t>
            </a:r>
            <a:r>
              <a:rPr lang="cs-CZ" sz="1600" dirty="0" smtClean="0"/>
              <a:t>)</a:t>
            </a:r>
          </a:p>
          <a:p>
            <a:endParaRPr lang="cs-CZ" sz="1600" dirty="0"/>
          </a:p>
          <a:p>
            <a:pPr marL="45720" indent="0">
              <a:buNone/>
            </a:pPr>
            <a:r>
              <a:rPr lang="cs-CZ" sz="1600" u="sng" dirty="0"/>
              <a:t>P</a:t>
            </a:r>
            <a:r>
              <a:rPr lang="cs-CZ" sz="1600" u="sng" dirty="0" smtClean="0"/>
              <a:t>rodejní </a:t>
            </a:r>
            <a:r>
              <a:rPr lang="cs-CZ" sz="1600" u="sng" dirty="0"/>
              <a:t>cena </a:t>
            </a:r>
          </a:p>
          <a:p>
            <a:r>
              <a:rPr lang="cs-CZ" sz="1600" dirty="0" smtClean="0"/>
              <a:t>150 Kč/</a:t>
            </a:r>
            <a:r>
              <a:rPr lang="cs-CZ" sz="1600" dirty="0" err="1" smtClean="0"/>
              <a:t>útr</a:t>
            </a:r>
            <a:r>
              <a:rPr lang="cs-CZ" sz="1600" dirty="0" smtClean="0"/>
              <a:t>.      včetně DPH</a:t>
            </a:r>
          </a:p>
          <a:p>
            <a:endParaRPr lang="cs-CZ" sz="1600" dirty="0" smtClean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049323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stor">
  <a:themeElements>
    <a:clrScheme name="Prostor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s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2453</TotalTime>
  <Words>766</Words>
  <Application>Microsoft Office PowerPoint</Application>
  <PresentationFormat>A4 (210 x 297 mm)</PresentationFormat>
  <Paragraphs>188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Prostor</vt:lpstr>
      <vt:lpstr>Víceúčelové sportovní centrum Na Chobotě</vt:lpstr>
      <vt:lpstr>Shrnutí aktualizace</vt:lpstr>
      <vt:lpstr>Parametry modelu</vt:lpstr>
      <vt:lpstr>Produkty</vt:lpstr>
      <vt:lpstr>Produkty – parametry 01</vt:lpstr>
      <vt:lpstr>Produkty – parametry 02</vt:lpstr>
      <vt:lpstr>Produkty – parametry 03</vt:lpstr>
      <vt:lpstr>Produkty – parametry 04</vt:lpstr>
      <vt:lpstr>Produkty – parametry 05</vt:lpstr>
      <vt:lpstr>Produkty – parametry 06</vt:lpstr>
      <vt:lpstr>Krycí příspěvky produktů</vt:lpstr>
      <vt:lpstr>Režijní náklady I</vt:lpstr>
      <vt:lpstr>Režijní náklady II</vt:lpstr>
      <vt:lpstr>Personál</vt:lpstr>
      <vt:lpstr>Investice provozovatele I</vt:lpstr>
      <vt:lpstr>Investice provozovatele II</vt:lpstr>
      <vt:lpstr>Parametry hodnocení investice</vt:lpstr>
      <vt:lpstr>Výkazy (kalkulovaná obsazenost 55%)</vt:lpstr>
      <vt:lpstr>Prezentace aplikace PowerPoint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Sportovní centrum Na Chobotě</dc:title>
  <dc:creator>Ivo Golda</dc:creator>
  <cp:lastModifiedBy>IG</cp:lastModifiedBy>
  <cp:revision>64</cp:revision>
  <cp:lastPrinted>2015-03-02T09:42:07Z</cp:lastPrinted>
  <dcterms:created xsi:type="dcterms:W3CDTF">2012-06-10T08:24:40Z</dcterms:created>
  <dcterms:modified xsi:type="dcterms:W3CDTF">2015-03-17T07:49:37Z</dcterms:modified>
</cp:coreProperties>
</file>