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59" r:id="rId4"/>
    <p:sldId id="281"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267" r:id="rId3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Obdélník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bdélník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élník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bdélník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Přímá spojovací čára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Přímá spojovací čára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Přímá spojovací čára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Přímá spojovací čára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Přímá spojovací čára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Přímá spojovací čára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Obdélník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ipsa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ipsa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ipsa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Nadpis 7"/>
          <p:cNvSpPr>
            <a:spLocks noGrp="1"/>
          </p:cNvSpPr>
          <p:nvPr>
            <p:ph type="ctrTitle"/>
          </p:nvPr>
        </p:nvSpPr>
        <p:spPr>
          <a:xfrm>
            <a:off x="2286000" y="3124200"/>
            <a:ext cx="6172200" cy="1894362"/>
          </a:xfrm>
        </p:spPr>
        <p:txBody>
          <a:bodyPr/>
          <a:lstStyle>
            <a:lvl1pPr>
              <a:defRPr b="1"/>
            </a:lvl1pPr>
          </a:lstStyle>
          <a:p>
            <a:r>
              <a:rPr lang="cs-CZ"/>
              <a:t>Klepnutím lze upravit styl předlohy nadpisů.</a:t>
            </a:r>
            <a:endParaRPr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22" name="Zástupný symbol pro datum 27"/>
          <p:cNvSpPr>
            <a:spLocks noGrp="1"/>
          </p:cNvSpPr>
          <p:nvPr>
            <p:ph type="dt" sz="half" idx="10"/>
          </p:nvPr>
        </p:nvSpPr>
        <p:spPr bwMode="auto">
          <a:xfrm rot="5400000">
            <a:off x="7764463" y="1174750"/>
            <a:ext cx="2286000" cy="381000"/>
          </a:xfrm>
        </p:spPr>
        <p:txBody>
          <a:bodyPr/>
          <a:lstStyle>
            <a:lvl1pPr>
              <a:defRPr/>
            </a:lvl1pPr>
          </a:lstStyle>
          <a:p>
            <a:pPr>
              <a:defRPr/>
            </a:pPr>
            <a:fld id="{E4FEF141-D83D-44F9-AFED-ACB171870615}" type="datetimeFigureOut">
              <a:rPr lang="cs-CZ"/>
              <a:pPr>
                <a:defRPr/>
              </a:pPr>
              <a:t>1.11.2017</a:t>
            </a:fld>
            <a:endParaRPr lang="cs-CZ"/>
          </a:p>
        </p:txBody>
      </p:sp>
      <p:sp>
        <p:nvSpPr>
          <p:cNvPr id="23" name="Zástupný symbol pro zápatí 16"/>
          <p:cNvSpPr>
            <a:spLocks noGrp="1"/>
          </p:cNvSpPr>
          <p:nvPr>
            <p:ph type="ftr" sz="quarter" idx="11"/>
          </p:nvPr>
        </p:nvSpPr>
        <p:spPr bwMode="auto">
          <a:xfrm rot="5400000">
            <a:off x="7077076" y="4181475"/>
            <a:ext cx="3657600" cy="384175"/>
          </a:xfrm>
        </p:spPr>
        <p:txBody>
          <a:bodyPr/>
          <a:lstStyle>
            <a:lvl1pPr>
              <a:defRPr/>
            </a:lvl1pPr>
          </a:lstStyle>
          <a:p>
            <a:pPr>
              <a:defRPr/>
            </a:pPr>
            <a:endParaRPr lang="cs-CZ"/>
          </a:p>
        </p:txBody>
      </p:sp>
      <p:sp>
        <p:nvSpPr>
          <p:cNvPr id="24" name="Zástupný symbol pro číslo snímku 28"/>
          <p:cNvSpPr>
            <a:spLocks noGrp="1"/>
          </p:cNvSpPr>
          <p:nvPr>
            <p:ph type="sldNum" sz="quarter" idx="12"/>
          </p:nvPr>
        </p:nvSpPr>
        <p:spPr bwMode="auto">
          <a:xfrm>
            <a:off x="1325563" y="4929188"/>
            <a:ext cx="609600" cy="517525"/>
          </a:xfrm>
        </p:spPr>
        <p:txBody>
          <a:bodyPr/>
          <a:lstStyle>
            <a:lvl1pPr>
              <a:defRPr/>
            </a:lvl1pPr>
          </a:lstStyle>
          <a:p>
            <a:pPr>
              <a:defRPr/>
            </a:pPr>
            <a:fld id="{6D24E44B-673A-45DD-8897-58682EC2A741}" type="slidenum">
              <a:rPr lang="cs-CZ"/>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FD673646-2C81-41BA-9BF9-03C420FD5C3C}" type="datetimeFigureOut">
              <a:rPr lang="cs-CZ"/>
              <a:pPr>
                <a:defRPr/>
              </a:pPr>
              <a:t>1.11.2017</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B5C8F0EB-1F1A-4A6B-BD64-C3C635E32A64}"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7ED51855-88CF-413D-8AE8-0CF08BC8E8FB}" type="datetimeFigureOut">
              <a:rPr lang="cs-CZ"/>
              <a:pPr>
                <a:defRPr/>
              </a:pPr>
              <a:t>1.11.2017</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409AB033-E358-4689-B7B2-388ADEAFDFE4}"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54032"/>
          </a:xfrm>
        </p:spPr>
        <p:txBody>
          <a:bodyPr/>
          <a:lstStyle/>
          <a:p>
            <a:r>
              <a:rPr lang="cs-CZ" dirty="0"/>
              <a:t>Klepnutím lze upravit styl předlohy nadpisů.</a:t>
            </a:r>
            <a:endParaRPr lang="en-US" dirty="0"/>
          </a:p>
        </p:txBody>
      </p:sp>
      <p:sp>
        <p:nvSpPr>
          <p:cNvPr id="8" name="Zástupný symbol pro obsah 7"/>
          <p:cNvSpPr>
            <a:spLocks noGrp="1"/>
          </p:cNvSpPr>
          <p:nvPr>
            <p:ph sz="quarter" idx="1"/>
          </p:nvPr>
        </p:nvSpPr>
        <p:spPr>
          <a:xfrm>
            <a:off x="457200" y="1142984"/>
            <a:ext cx="7467600" cy="533096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Zástupný symbol pro datum 6"/>
          <p:cNvSpPr>
            <a:spLocks noGrp="1"/>
          </p:cNvSpPr>
          <p:nvPr>
            <p:ph type="dt" sz="half" idx="10"/>
          </p:nvPr>
        </p:nvSpPr>
        <p:spPr/>
        <p:txBody>
          <a:bodyPr rtlCol="0"/>
          <a:lstStyle>
            <a:lvl1pPr>
              <a:defRPr/>
            </a:lvl1pPr>
          </a:lstStyle>
          <a:p>
            <a:pPr>
              <a:defRPr/>
            </a:pPr>
            <a:fld id="{6ADAF5F2-68DC-4DC5-B8CC-A14B4D943489}" type="datetimeFigureOut">
              <a:rPr lang="cs-CZ"/>
              <a:pPr>
                <a:defRPr/>
              </a:pPr>
              <a:t>1.11.2017</a:t>
            </a:fld>
            <a:endParaRPr lang="cs-CZ"/>
          </a:p>
        </p:txBody>
      </p:sp>
      <p:sp>
        <p:nvSpPr>
          <p:cNvPr id="5" name="Zástupný symbol pro číslo snímku 8"/>
          <p:cNvSpPr>
            <a:spLocks noGrp="1"/>
          </p:cNvSpPr>
          <p:nvPr>
            <p:ph type="sldNum" sz="quarter" idx="11"/>
          </p:nvPr>
        </p:nvSpPr>
        <p:spPr/>
        <p:txBody>
          <a:bodyPr rtlCol="0"/>
          <a:lstStyle>
            <a:lvl1pPr>
              <a:defRPr/>
            </a:lvl1pPr>
          </a:lstStyle>
          <a:p>
            <a:pPr>
              <a:defRPr/>
            </a:pPr>
            <a:fld id="{AB5BF888-7B33-4592-8194-4D8164BAE942}" type="slidenum">
              <a:rPr lang="cs-CZ"/>
              <a:pPr>
                <a:defRPr/>
              </a:pPr>
              <a:t>‹#›</a:t>
            </a:fld>
            <a:endParaRPr lang="cs-CZ"/>
          </a:p>
        </p:txBody>
      </p:sp>
      <p:sp>
        <p:nvSpPr>
          <p:cNvPr id="6" name="Zástupný symbol pro zápatí 9"/>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4" name="Obdélník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bdélník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élník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bdélník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římá spojovací čára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Přímá spojovací čára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Přímá spojovací čára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Přímá spojovací čára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Přímá spojovací čára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Obdélník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ipsa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ipsa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ipsa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Přímá spojovací čára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lang="cs-CZ"/>
              <a:t>Klepnutím lze upravit styl předlohy nadpisů.</a:t>
            </a:r>
            <a:endParaRPr lang="en-US"/>
          </a:p>
        </p:txBody>
      </p:sp>
      <p:sp>
        <p:nvSpPr>
          <p:cNvPr id="3" name="Zástupný symbol pro text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20" name="Zástupný symbol pro datum 3"/>
          <p:cNvSpPr>
            <a:spLocks noGrp="1"/>
          </p:cNvSpPr>
          <p:nvPr>
            <p:ph type="dt" sz="half" idx="10"/>
          </p:nvPr>
        </p:nvSpPr>
        <p:spPr bwMode="auto">
          <a:xfrm rot="5400000">
            <a:off x="7762875" y="1169988"/>
            <a:ext cx="2286000" cy="381000"/>
          </a:xfrm>
        </p:spPr>
        <p:txBody>
          <a:bodyPr/>
          <a:lstStyle>
            <a:lvl1pPr>
              <a:defRPr/>
            </a:lvl1pPr>
          </a:lstStyle>
          <a:p>
            <a:pPr>
              <a:defRPr/>
            </a:pPr>
            <a:fld id="{A0E73130-F3B2-492C-8C41-E8A7F4F3E2C3}" type="datetimeFigureOut">
              <a:rPr lang="cs-CZ"/>
              <a:pPr>
                <a:defRPr/>
              </a:pPr>
              <a:t>1.11.2017</a:t>
            </a:fld>
            <a:endParaRPr lang="cs-CZ"/>
          </a:p>
        </p:txBody>
      </p:sp>
      <p:sp>
        <p:nvSpPr>
          <p:cNvPr id="21" name="Zástupný symbol pro zápatí 4"/>
          <p:cNvSpPr>
            <a:spLocks noGrp="1"/>
          </p:cNvSpPr>
          <p:nvPr>
            <p:ph type="ftr" sz="quarter" idx="11"/>
          </p:nvPr>
        </p:nvSpPr>
        <p:spPr bwMode="auto">
          <a:xfrm rot="5400000">
            <a:off x="7077076" y="4178300"/>
            <a:ext cx="3657600" cy="384175"/>
          </a:xfrm>
        </p:spPr>
        <p:txBody>
          <a:bodyPr/>
          <a:lstStyle>
            <a:lvl1pPr>
              <a:defRPr/>
            </a:lvl1pPr>
          </a:lstStyle>
          <a:p>
            <a:pPr>
              <a:defRPr/>
            </a:pPr>
            <a:endParaRPr lang="cs-CZ"/>
          </a:p>
        </p:txBody>
      </p:sp>
      <p:sp>
        <p:nvSpPr>
          <p:cNvPr id="22" name="Zástupný symbol pro číslo snímku 5"/>
          <p:cNvSpPr>
            <a:spLocks noGrp="1"/>
          </p:cNvSpPr>
          <p:nvPr>
            <p:ph type="sldNum" sz="quarter" idx="12"/>
          </p:nvPr>
        </p:nvSpPr>
        <p:spPr bwMode="auto">
          <a:xfrm>
            <a:off x="1339850" y="4929188"/>
            <a:ext cx="609600" cy="517525"/>
          </a:xfrm>
        </p:spPr>
        <p:txBody>
          <a:bodyPr/>
          <a:lstStyle>
            <a:lvl1pPr>
              <a:defRPr/>
            </a:lvl1pPr>
          </a:lstStyle>
          <a:p>
            <a:pPr>
              <a:defRPr/>
            </a:pPr>
            <a:fld id="{FD39ED92-B2BE-4E24-8BBB-A43A8199AAA7}"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9" name="Zástupný symbol pro obsah 8"/>
          <p:cNvSpPr>
            <a:spLocks noGrp="1"/>
          </p:cNvSpPr>
          <p:nvPr>
            <p:ph sz="quarter" idx="1"/>
          </p:nvPr>
        </p:nvSpPr>
        <p:spPr>
          <a:xfrm>
            <a:off x="457200" y="1600200"/>
            <a:ext cx="3657600" cy="4572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Zástupný symbol pro obsah 10"/>
          <p:cNvSpPr>
            <a:spLocks noGrp="1"/>
          </p:cNvSpPr>
          <p:nvPr>
            <p:ph sz="quarter" idx="2"/>
          </p:nvPr>
        </p:nvSpPr>
        <p:spPr>
          <a:xfrm>
            <a:off x="4270248" y="1600200"/>
            <a:ext cx="3657600" cy="4572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13"/>
          <p:cNvSpPr>
            <a:spLocks noGrp="1"/>
          </p:cNvSpPr>
          <p:nvPr>
            <p:ph type="dt" sz="half" idx="10"/>
          </p:nvPr>
        </p:nvSpPr>
        <p:spPr/>
        <p:txBody>
          <a:bodyPr/>
          <a:lstStyle>
            <a:lvl1pPr>
              <a:defRPr/>
            </a:lvl1pPr>
          </a:lstStyle>
          <a:p>
            <a:pPr>
              <a:defRPr/>
            </a:pPr>
            <a:fld id="{633AE552-1225-43EE-88B6-D61B111D4418}" type="datetimeFigureOut">
              <a:rPr lang="cs-CZ"/>
              <a:pPr>
                <a:defRPr/>
              </a:pPr>
              <a:t>1.11.2017</a:t>
            </a:fld>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99434ADE-3567-4093-94C5-B2F7BE387857}"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lstStyle>
            <a:lvl1pPr>
              <a:defRPr/>
            </a:lvl1pPr>
          </a:lstStyle>
          <a:p>
            <a:r>
              <a:rPr lang="cs-CZ"/>
              <a:t>Klepnutím lze upravit styl předlohy nadpisů.</a:t>
            </a:r>
            <a:endParaRPr lang="en-US"/>
          </a:p>
        </p:txBody>
      </p:sp>
      <p:sp>
        <p:nvSpPr>
          <p:cNvPr id="11" name="Zástupný symbol pro obsah 10"/>
          <p:cNvSpPr>
            <a:spLocks noGrp="1"/>
          </p:cNvSpPr>
          <p:nvPr>
            <p:ph sz="quarter" idx="2"/>
          </p:nvPr>
        </p:nvSpPr>
        <p:spPr>
          <a:xfrm>
            <a:off x="457200" y="2362200"/>
            <a:ext cx="3657600" cy="3886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Zástupný symbol pro obsah 12"/>
          <p:cNvSpPr>
            <a:spLocks noGrp="1"/>
          </p:cNvSpPr>
          <p:nvPr>
            <p:ph sz="quarter" idx="4"/>
          </p:nvPr>
        </p:nvSpPr>
        <p:spPr>
          <a:xfrm>
            <a:off x="4371975" y="2362200"/>
            <a:ext cx="3657600" cy="3886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cs-CZ"/>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cs-CZ"/>
              <a:t>Klepnutím lze upravit styly předlohy textu.</a:t>
            </a:r>
          </a:p>
        </p:txBody>
      </p:sp>
      <p:sp>
        <p:nvSpPr>
          <p:cNvPr id="7" name="Zástupný symbol pro datum 13"/>
          <p:cNvSpPr>
            <a:spLocks noGrp="1"/>
          </p:cNvSpPr>
          <p:nvPr>
            <p:ph type="dt" sz="half" idx="10"/>
          </p:nvPr>
        </p:nvSpPr>
        <p:spPr/>
        <p:txBody>
          <a:bodyPr/>
          <a:lstStyle>
            <a:lvl1pPr>
              <a:defRPr/>
            </a:lvl1pPr>
          </a:lstStyle>
          <a:p>
            <a:pPr>
              <a:defRPr/>
            </a:pPr>
            <a:fld id="{3F05D087-ABAC-473C-BF04-FF0ED6304BE0}" type="datetimeFigureOut">
              <a:rPr lang="cs-CZ"/>
              <a:pPr>
                <a:defRPr/>
              </a:pPr>
              <a:t>1.11.2017</a:t>
            </a:fld>
            <a:endParaRPr lang="cs-CZ"/>
          </a:p>
        </p:txBody>
      </p:sp>
      <p:sp>
        <p:nvSpPr>
          <p:cNvPr id="8" name="Zástupný symbol pro zápatí 2"/>
          <p:cNvSpPr>
            <a:spLocks noGrp="1"/>
          </p:cNvSpPr>
          <p:nvPr>
            <p:ph type="ftr" sz="quarter" idx="11"/>
          </p:nvPr>
        </p:nvSpPr>
        <p:spPr/>
        <p:txBody>
          <a:bodyPr/>
          <a:lstStyle>
            <a:lvl1pPr>
              <a:defRPr/>
            </a:lvl1pPr>
          </a:lstStyle>
          <a:p>
            <a:pPr>
              <a:defRPr/>
            </a:pPr>
            <a:endParaRPr lang="cs-CZ"/>
          </a:p>
        </p:txBody>
      </p:sp>
      <p:sp>
        <p:nvSpPr>
          <p:cNvPr id="9" name="Zástupný symbol pro číslo snímku 22"/>
          <p:cNvSpPr>
            <a:spLocks noGrp="1"/>
          </p:cNvSpPr>
          <p:nvPr>
            <p:ph type="sldNum" sz="quarter" idx="12"/>
          </p:nvPr>
        </p:nvSpPr>
        <p:spPr/>
        <p:txBody>
          <a:bodyPr/>
          <a:lstStyle>
            <a:lvl1pPr>
              <a:defRPr/>
            </a:lvl1pPr>
          </a:lstStyle>
          <a:p>
            <a:pPr>
              <a:defRPr/>
            </a:pPr>
            <a:fld id="{1EFC2C08-5954-4ED6-8947-DE81BEBE8D1F}"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datum 5"/>
          <p:cNvSpPr>
            <a:spLocks noGrp="1"/>
          </p:cNvSpPr>
          <p:nvPr>
            <p:ph type="dt" sz="half" idx="10"/>
          </p:nvPr>
        </p:nvSpPr>
        <p:spPr/>
        <p:txBody>
          <a:bodyPr rtlCol="0"/>
          <a:lstStyle>
            <a:lvl1pPr>
              <a:defRPr/>
            </a:lvl1pPr>
          </a:lstStyle>
          <a:p>
            <a:pPr>
              <a:defRPr/>
            </a:pPr>
            <a:fld id="{6B1F0743-A3D2-4AB7-964B-5861120EF391}" type="datetimeFigureOut">
              <a:rPr lang="cs-CZ"/>
              <a:pPr>
                <a:defRPr/>
              </a:pPr>
              <a:t>1.11.2017</a:t>
            </a:fld>
            <a:endParaRPr lang="cs-CZ"/>
          </a:p>
        </p:txBody>
      </p:sp>
      <p:sp>
        <p:nvSpPr>
          <p:cNvPr id="4" name="Zástupný symbol pro číslo snímku 6"/>
          <p:cNvSpPr>
            <a:spLocks noGrp="1"/>
          </p:cNvSpPr>
          <p:nvPr>
            <p:ph type="sldNum" sz="quarter" idx="11"/>
          </p:nvPr>
        </p:nvSpPr>
        <p:spPr/>
        <p:txBody>
          <a:bodyPr rtlCol="0"/>
          <a:lstStyle>
            <a:lvl1pPr>
              <a:defRPr/>
            </a:lvl1pPr>
          </a:lstStyle>
          <a:p>
            <a:pPr>
              <a:defRPr/>
            </a:pPr>
            <a:fld id="{417D2957-FC8A-42EE-9A7E-FF4092B249A2}" type="slidenum">
              <a:rPr lang="cs-CZ"/>
              <a:pPr>
                <a:defRPr/>
              </a:pPr>
              <a:t>‹#›</a:t>
            </a:fld>
            <a:endParaRPr lang="cs-CZ"/>
          </a:p>
        </p:txBody>
      </p:sp>
      <p:sp>
        <p:nvSpPr>
          <p:cNvPr id="5" name="Zástupný symbol pro zápatí 7"/>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3"/>
          <p:cNvSpPr>
            <a:spLocks noGrp="1"/>
          </p:cNvSpPr>
          <p:nvPr>
            <p:ph type="dt" sz="half" idx="10"/>
          </p:nvPr>
        </p:nvSpPr>
        <p:spPr/>
        <p:txBody>
          <a:bodyPr/>
          <a:lstStyle>
            <a:lvl1pPr>
              <a:defRPr/>
            </a:lvl1pPr>
          </a:lstStyle>
          <a:p>
            <a:pPr>
              <a:defRPr/>
            </a:pPr>
            <a:fld id="{8E020A19-B173-4079-9875-A0C91C51AB81}" type="datetimeFigureOut">
              <a:rPr lang="cs-CZ"/>
              <a:pPr>
                <a:defRPr/>
              </a:pPr>
              <a:t>1.11.2017</a:t>
            </a:fld>
            <a:endParaRPr lang="cs-CZ"/>
          </a:p>
        </p:txBody>
      </p:sp>
      <p:sp>
        <p:nvSpPr>
          <p:cNvPr id="3" name="Zástupný symbol pro zápatí 2"/>
          <p:cNvSpPr>
            <a:spLocks noGrp="1"/>
          </p:cNvSpPr>
          <p:nvPr>
            <p:ph type="ftr" sz="quarter" idx="11"/>
          </p:nvPr>
        </p:nvSpPr>
        <p:spPr/>
        <p:txBody>
          <a:bodyPr/>
          <a:lstStyle>
            <a:lvl1pPr>
              <a:defRPr/>
            </a:lvl1pPr>
          </a:lstStyle>
          <a:p>
            <a:pPr>
              <a:defRPr/>
            </a:pPr>
            <a:endParaRPr lang="cs-CZ"/>
          </a:p>
        </p:txBody>
      </p:sp>
      <p:sp>
        <p:nvSpPr>
          <p:cNvPr id="4" name="Zástupný symbol pro číslo snímku 22"/>
          <p:cNvSpPr>
            <a:spLocks noGrp="1"/>
          </p:cNvSpPr>
          <p:nvPr>
            <p:ph type="sldNum" sz="quarter" idx="12"/>
          </p:nvPr>
        </p:nvSpPr>
        <p:spPr/>
        <p:txBody>
          <a:bodyPr/>
          <a:lstStyle>
            <a:lvl1pPr>
              <a:defRPr/>
            </a:lvl1pPr>
          </a:lstStyle>
          <a:p>
            <a:pPr>
              <a:defRPr/>
            </a:pPr>
            <a:fld id="{E098EDDF-EC6A-45B9-9A9F-07C897D5D94D}"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Přímá spojovací čára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Přímá spojovací čára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Přímá spojovací čára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Obdélník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Přímá spojovací čára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Elipsa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Nadpis 1"/>
          <p:cNvSpPr>
            <a:spLocks noGrp="1"/>
          </p:cNvSpPr>
          <p:nvPr>
            <p:ph type="title"/>
          </p:nvPr>
        </p:nvSpPr>
        <p:spPr>
          <a:xfrm rot="5400000">
            <a:off x="3371850" y="3200400"/>
            <a:ext cx="6309360" cy="457200"/>
          </a:xfrm>
        </p:spPr>
        <p:txBody>
          <a:bodyPr/>
          <a:lstStyle>
            <a:lvl1pPr algn="l">
              <a:buNone/>
              <a:defRPr sz="2000" b="1" cap="small" baseline="0"/>
            </a:lvl1pPr>
          </a:lstStyle>
          <a:p>
            <a:r>
              <a:rPr lang="cs-CZ"/>
              <a:t>Klepnutím lze upravit styl předlohy nadpisů.</a:t>
            </a:r>
            <a:endParaRPr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8" name="Zástupný symbol pro obsah 17"/>
          <p:cNvSpPr>
            <a:spLocks noGrp="1"/>
          </p:cNvSpPr>
          <p:nvPr>
            <p:ph sz="quarter" idx="1"/>
          </p:nvPr>
        </p:nvSpPr>
        <p:spPr>
          <a:xfrm>
            <a:off x="304800" y="274320"/>
            <a:ext cx="5638800" cy="632764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2" name="Zástupný symbol pro datum 20"/>
          <p:cNvSpPr>
            <a:spLocks noGrp="1"/>
          </p:cNvSpPr>
          <p:nvPr>
            <p:ph type="dt" sz="half" idx="10"/>
          </p:nvPr>
        </p:nvSpPr>
        <p:spPr/>
        <p:txBody>
          <a:bodyPr rtlCol="0"/>
          <a:lstStyle>
            <a:lvl1pPr>
              <a:defRPr/>
            </a:lvl1pPr>
          </a:lstStyle>
          <a:p>
            <a:pPr>
              <a:defRPr/>
            </a:pPr>
            <a:fld id="{50062C14-0DF5-418C-8898-D553AE95703A}" type="datetimeFigureOut">
              <a:rPr lang="cs-CZ"/>
              <a:pPr>
                <a:defRPr/>
              </a:pPr>
              <a:t>1.11.2017</a:t>
            </a:fld>
            <a:endParaRPr lang="cs-CZ"/>
          </a:p>
        </p:txBody>
      </p:sp>
      <p:sp>
        <p:nvSpPr>
          <p:cNvPr id="13" name="Zástupný symbol pro číslo snímku 21"/>
          <p:cNvSpPr>
            <a:spLocks noGrp="1"/>
          </p:cNvSpPr>
          <p:nvPr>
            <p:ph type="sldNum" sz="quarter" idx="11"/>
          </p:nvPr>
        </p:nvSpPr>
        <p:spPr/>
        <p:txBody>
          <a:bodyPr rtlCol="0"/>
          <a:lstStyle>
            <a:lvl1pPr>
              <a:defRPr/>
            </a:lvl1pPr>
          </a:lstStyle>
          <a:p>
            <a:pPr>
              <a:defRPr/>
            </a:pPr>
            <a:fld id="{029825C2-541C-4E7C-B253-E10876ECC7CF}" type="slidenum">
              <a:rPr lang="cs-CZ"/>
              <a:pPr>
                <a:defRPr/>
              </a:pPr>
              <a:t>‹#›</a:t>
            </a:fld>
            <a:endParaRPr lang="cs-CZ"/>
          </a:p>
        </p:txBody>
      </p:sp>
      <p:sp>
        <p:nvSpPr>
          <p:cNvPr id="14" name="Zástupný symbol pro zápatí 22"/>
          <p:cNvSpPr>
            <a:spLocks noGrp="1"/>
          </p:cNvSpPr>
          <p:nvPr>
            <p:ph type="ftr" sz="quarter" idx="12"/>
          </p:nvPr>
        </p:nvSpPr>
        <p:spPr/>
        <p:txBody>
          <a:bodyPr rtlCol="0"/>
          <a:lstStyle>
            <a:lvl1pPr>
              <a:defRPr/>
            </a:lvl1pPr>
          </a:lstStyle>
          <a:p>
            <a:pPr>
              <a:defRPr/>
            </a:pPr>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lipsa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Přímá spojovací čára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Obdélník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římá spojovací čára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Přímá spojovací čára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Přímá spojovací čára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Nadpis 1"/>
          <p:cNvSpPr>
            <a:spLocks noGrp="1"/>
          </p:cNvSpPr>
          <p:nvPr>
            <p:ph type="title"/>
          </p:nvPr>
        </p:nvSpPr>
        <p:spPr>
          <a:xfrm rot="5400000">
            <a:off x="3350133" y="3200400"/>
            <a:ext cx="6309360" cy="457200"/>
          </a:xfrm>
        </p:spPr>
        <p:txBody>
          <a:bodyPr/>
          <a:lstStyle>
            <a:lvl1pPr algn="l">
              <a:buNone/>
              <a:defRPr sz="20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cs-CZ" noProof="0"/>
              <a:t>Klepnutím na ikonu přidáte obrázek.</a:t>
            </a:r>
            <a:endParaRPr lang="en-US" noProof="0"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cs-CZ"/>
              <a:t>Klepnutím lze upravit styly předlohy textu.</a:t>
            </a:r>
          </a:p>
        </p:txBody>
      </p:sp>
      <p:sp>
        <p:nvSpPr>
          <p:cNvPr id="12" name="Zástupný symbol pro datum 16"/>
          <p:cNvSpPr>
            <a:spLocks noGrp="1"/>
          </p:cNvSpPr>
          <p:nvPr>
            <p:ph type="dt" sz="half" idx="10"/>
          </p:nvPr>
        </p:nvSpPr>
        <p:spPr/>
        <p:txBody>
          <a:bodyPr rtlCol="0"/>
          <a:lstStyle>
            <a:lvl1pPr>
              <a:defRPr/>
            </a:lvl1pPr>
          </a:lstStyle>
          <a:p>
            <a:pPr>
              <a:defRPr/>
            </a:pPr>
            <a:fld id="{D87B3B6C-C889-4070-B027-0B4202A3A337}" type="datetimeFigureOut">
              <a:rPr lang="cs-CZ"/>
              <a:pPr>
                <a:defRPr/>
              </a:pPr>
              <a:t>1.11.2017</a:t>
            </a:fld>
            <a:endParaRPr lang="cs-CZ"/>
          </a:p>
        </p:txBody>
      </p:sp>
      <p:sp>
        <p:nvSpPr>
          <p:cNvPr id="13" name="Zástupný symbol pro číslo snímku 17"/>
          <p:cNvSpPr>
            <a:spLocks noGrp="1"/>
          </p:cNvSpPr>
          <p:nvPr>
            <p:ph type="sldNum" sz="quarter" idx="11"/>
          </p:nvPr>
        </p:nvSpPr>
        <p:spPr/>
        <p:txBody>
          <a:bodyPr rtlCol="0"/>
          <a:lstStyle>
            <a:lvl1pPr>
              <a:defRPr/>
            </a:lvl1pPr>
          </a:lstStyle>
          <a:p>
            <a:pPr>
              <a:defRPr/>
            </a:pPr>
            <a:fld id="{3A23B13D-C345-4304-A139-C5131BF3981F}" type="slidenum">
              <a:rPr lang="cs-CZ"/>
              <a:pPr>
                <a:defRPr/>
              </a:pPr>
              <a:t>‹#›</a:t>
            </a:fld>
            <a:endParaRPr lang="cs-CZ"/>
          </a:p>
        </p:txBody>
      </p:sp>
      <p:sp>
        <p:nvSpPr>
          <p:cNvPr id="14" name="Zástupný symbol pro zápatí 20"/>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lang="cs-CZ"/>
              <a:t>Klepnutím lze upravit styl předlohy nadpisů.</a:t>
            </a:r>
            <a:endParaRPr lang="en-US"/>
          </a:p>
        </p:txBody>
      </p:sp>
      <p:sp>
        <p:nvSpPr>
          <p:cNvPr id="1028" name="Zástupný symbol pro text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4" name="Zástupný symbol pro datum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5F690F9A-D1B6-40FD-9EF9-BDE5B3D3C796}" type="datetimeFigureOut">
              <a:rPr lang="cs-CZ"/>
              <a:pPr>
                <a:defRPr/>
              </a:pPr>
              <a:t>1.11.2017</a:t>
            </a:fld>
            <a:endParaRPr lang="cs-CZ"/>
          </a:p>
        </p:txBody>
      </p:sp>
      <p:sp>
        <p:nvSpPr>
          <p:cNvPr id="3" name="Zástupný symbol pro zápatí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Elipsa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Zástupný symbol pro číslo snímku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259B19DB-3A3F-4103-AB64-A582E4089265}"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12" r:id="rId4"/>
    <p:sldLayoutId id="2147483713" r:id="rId5"/>
    <p:sldLayoutId id="2147483720" r:id="rId6"/>
    <p:sldLayoutId id="2147483714" r:id="rId7"/>
    <p:sldLayoutId id="2147483721" r:id="rId8"/>
    <p:sldLayoutId id="2147483722" r:id="rId9"/>
    <p:sldLayoutId id="2147483715" r:id="rId10"/>
    <p:sldLayoutId id="2147483716" r:id="rId11"/>
  </p:sldLayoutIdLst>
  <p:txStyles>
    <p:titleStyle>
      <a:lvl1pPr algn="l" rtl="0" eaLnBrk="0" fontAlgn="base" hangingPunct="0">
        <a:spcBef>
          <a:spcPct val="0"/>
        </a:spcBef>
        <a:spcAft>
          <a:spcPct val="0"/>
        </a:spcAft>
        <a:defRPr sz="3000" b="1" kern="1200" cap="small">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Century Schoolbook" pitchFamily="18" charset="0"/>
        </a:defRPr>
      </a:lvl2pPr>
      <a:lvl3pPr algn="l" rtl="0" eaLnBrk="0" fontAlgn="base" hangingPunct="0">
        <a:spcBef>
          <a:spcPct val="0"/>
        </a:spcBef>
        <a:spcAft>
          <a:spcPct val="0"/>
        </a:spcAft>
        <a:defRPr sz="3000" b="1">
          <a:solidFill>
            <a:schemeClr val="tx2"/>
          </a:solidFill>
          <a:latin typeface="Century Schoolbook" pitchFamily="18" charset="0"/>
        </a:defRPr>
      </a:lvl3pPr>
      <a:lvl4pPr algn="l" rtl="0" eaLnBrk="0" fontAlgn="base" hangingPunct="0">
        <a:spcBef>
          <a:spcPct val="0"/>
        </a:spcBef>
        <a:spcAft>
          <a:spcPct val="0"/>
        </a:spcAft>
        <a:defRPr sz="3000" b="1">
          <a:solidFill>
            <a:schemeClr val="tx2"/>
          </a:solidFill>
          <a:latin typeface="Century Schoolbook" pitchFamily="18" charset="0"/>
        </a:defRPr>
      </a:lvl4pPr>
      <a:lvl5pPr algn="l" rtl="0" eaLnBrk="0" fontAlgn="base" hangingPunct="0">
        <a:spcBef>
          <a:spcPct val="0"/>
        </a:spcBef>
        <a:spcAft>
          <a:spcPct val="0"/>
        </a:spcAft>
        <a:defRPr sz="3000" b="1">
          <a:solidFill>
            <a:schemeClr val="tx2"/>
          </a:solidFill>
          <a:latin typeface="Century Schoolbook" pitchFamily="18" charset="0"/>
        </a:defRPr>
      </a:lvl5pPr>
      <a:lvl6pPr marL="457200" algn="l" rtl="0" fontAlgn="base">
        <a:spcBef>
          <a:spcPct val="0"/>
        </a:spcBef>
        <a:spcAft>
          <a:spcPct val="0"/>
        </a:spcAft>
        <a:defRPr sz="3000" b="1">
          <a:solidFill>
            <a:schemeClr val="tx2"/>
          </a:solidFill>
          <a:latin typeface="Century Schoolbook" pitchFamily="18" charset="0"/>
        </a:defRPr>
      </a:lvl6pPr>
      <a:lvl7pPr marL="914400" algn="l" rtl="0" fontAlgn="base">
        <a:spcBef>
          <a:spcPct val="0"/>
        </a:spcBef>
        <a:spcAft>
          <a:spcPct val="0"/>
        </a:spcAft>
        <a:defRPr sz="3000" b="1">
          <a:solidFill>
            <a:schemeClr val="tx2"/>
          </a:solidFill>
          <a:latin typeface="Century Schoolbook" pitchFamily="18" charset="0"/>
        </a:defRPr>
      </a:lvl7pPr>
      <a:lvl8pPr marL="1371600" algn="l" rtl="0" fontAlgn="base">
        <a:spcBef>
          <a:spcPct val="0"/>
        </a:spcBef>
        <a:spcAft>
          <a:spcPct val="0"/>
        </a:spcAft>
        <a:defRPr sz="3000" b="1">
          <a:solidFill>
            <a:schemeClr val="tx2"/>
          </a:solidFill>
          <a:latin typeface="Century Schoolbook" pitchFamily="18" charset="0"/>
        </a:defRPr>
      </a:lvl8pPr>
      <a:lvl9pPr marL="1828800" algn="l" rtl="0" fontAlgn="base">
        <a:spcBef>
          <a:spcPct val="0"/>
        </a:spcBef>
        <a:spcAft>
          <a:spcPct val="0"/>
        </a:spcAft>
        <a:defRPr sz="3000" b="1">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86000" y="3124200"/>
            <a:ext cx="6172200" cy="1893888"/>
          </a:xfrm>
        </p:spPr>
        <p:txBody>
          <a:bodyPr/>
          <a:lstStyle/>
          <a:p>
            <a:pPr eaLnBrk="1" fontAlgn="auto" hangingPunct="1">
              <a:spcAft>
                <a:spcPts val="0"/>
              </a:spcAft>
              <a:defRPr/>
            </a:pPr>
            <a:r>
              <a:rPr lang="cs-CZ" dirty="0"/>
              <a:t>Strategický plán rozvoje Městské části Praha 17</a:t>
            </a:r>
          </a:p>
        </p:txBody>
      </p:sp>
      <p:sp>
        <p:nvSpPr>
          <p:cNvPr id="8195" name="Podnadpis 2"/>
          <p:cNvSpPr>
            <a:spLocks noGrp="1"/>
          </p:cNvSpPr>
          <p:nvPr>
            <p:ph type="subTitle" idx="1"/>
          </p:nvPr>
        </p:nvSpPr>
        <p:spPr>
          <a:xfrm>
            <a:off x="2286000" y="5003800"/>
            <a:ext cx="6172200" cy="1371600"/>
          </a:xfrm>
        </p:spPr>
        <p:txBody>
          <a:bodyPr/>
          <a:lstStyle/>
          <a:p>
            <a:pPr eaLnBrk="1" hangingPunct="1"/>
            <a:endParaRPr lang="cs-CZ" dirty="0"/>
          </a:p>
          <a:p>
            <a:pPr eaLnBrk="1" hangingPunct="1"/>
            <a:r>
              <a:rPr lang="cs-CZ" dirty="0"/>
              <a:t>Veřejné projednání</a:t>
            </a:r>
          </a:p>
          <a:p>
            <a:pPr eaLnBrk="1" hangingPunct="1"/>
            <a:r>
              <a:rPr lang="cs-CZ" dirty="0"/>
              <a:t>31. 10. 2017</a:t>
            </a:r>
          </a:p>
        </p:txBody>
      </p:sp>
      <p:pic>
        <p:nvPicPr>
          <p:cNvPr id="8196" name="Picture 2"/>
          <p:cNvPicPr>
            <a:picLocks noChangeAspect="1" noChangeArrowheads="1"/>
          </p:cNvPicPr>
          <p:nvPr/>
        </p:nvPicPr>
        <p:blipFill>
          <a:blip r:embed="rId2" cstate="print"/>
          <a:srcRect/>
          <a:stretch>
            <a:fillRect/>
          </a:stretch>
        </p:blipFill>
        <p:spPr bwMode="auto">
          <a:xfrm>
            <a:off x="5508625" y="214313"/>
            <a:ext cx="3349625" cy="6953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Stromy problémů – příklad</a:t>
            </a:r>
          </a:p>
        </p:txBody>
      </p:sp>
      <p:pic>
        <p:nvPicPr>
          <p:cNvPr id="1026" name="Picture 2"/>
          <p:cNvPicPr>
            <a:picLocks noChangeAspect="1" noChangeArrowheads="1"/>
          </p:cNvPicPr>
          <p:nvPr/>
        </p:nvPicPr>
        <p:blipFill>
          <a:blip r:embed="rId2" cstate="print"/>
          <a:srcRect/>
          <a:stretch>
            <a:fillRect/>
          </a:stretch>
        </p:blipFill>
        <p:spPr bwMode="auto">
          <a:xfrm>
            <a:off x="0" y="908720"/>
            <a:ext cx="9144000" cy="594928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Strom cílů – příklad</a:t>
            </a:r>
          </a:p>
        </p:txBody>
      </p:sp>
      <p:pic>
        <p:nvPicPr>
          <p:cNvPr id="4" name="Obrázek 3" descr="C:\Users\DELL\AppData\Local\Microsoft\Windows\INetCache\Content.Word\P17 - cíle - žp-doprava-infra - Page 1 (4).png"/>
          <p:cNvPicPr/>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Popis cílů</a:t>
            </a:r>
          </a:p>
        </p:txBody>
      </p:sp>
      <p:sp>
        <p:nvSpPr>
          <p:cNvPr id="3" name="Zástupný symbol pro obsah 2"/>
          <p:cNvSpPr>
            <a:spLocks noGrp="1"/>
          </p:cNvSpPr>
          <p:nvPr>
            <p:ph sz="quarter" idx="1"/>
          </p:nvPr>
        </p:nvSpPr>
        <p:spPr/>
        <p:txBody>
          <a:bodyPr/>
          <a:lstStyle/>
          <a:p>
            <a:r>
              <a:rPr lang="cs-CZ" dirty="0"/>
              <a:t>Dopady</a:t>
            </a:r>
          </a:p>
          <a:p>
            <a:r>
              <a:rPr lang="cs-CZ" dirty="0"/>
              <a:t>Dílčí cíle a výstupy</a:t>
            </a:r>
          </a:p>
          <a:p>
            <a:r>
              <a:rPr lang="cs-CZ" dirty="0"/>
              <a:t>Opatření a záměry</a:t>
            </a:r>
          </a:p>
          <a:p>
            <a:r>
              <a:rPr lang="cs-CZ" dirty="0"/>
              <a:t>Hodnoticí ukazatele a milníky</a:t>
            </a:r>
          </a:p>
          <a:p>
            <a:r>
              <a:rPr lang="cs-CZ" dirty="0"/>
              <a:t>Předpoklady a rizika</a:t>
            </a:r>
          </a:p>
          <a:p>
            <a:r>
              <a:rPr lang="cs-CZ" dirty="0"/>
              <a:t>Garant realizace cíle</a:t>
            </a:r>
          </a:p>
          <a:p>
            <a:r>
              <a:rPr lang="cs-CZ" dirty="0"/>
              <a:t>Zapojené subjekty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U: Zvýšit kvalitu a funkčnost veřejného prostoru a zajistit dlouhodobou ekonomickou prosperitu území</a:t>
            </a:r>
          </a:p>
        </p:txBody>
      </p:sp>
      <p:graphicFrame>
        <p:nvGraphicFramePr>
          <p:cNvPr id="4" name="Tabulka 3"/>
          <p:cNvGraphicFramePr>
            <a:graphicFrameLocks noGrp="1"/>
          </p:cNvGraphicFramePr>
          <p:nvPr/>
        </p:nvGraphicFramePr>
        <p:xfrm>
          <a:off x="323528" y="1268760"/>
          <a:ext cx="7704856" cy="4968552"/>
        </p:xfrm>
        <a:graphic>
          <a:graphicData uri="http://schemas.openxmlformats.org/drawingml/2006/table">
            <a:tbl>
              <a:tblPr/>
              <a:tblGrid>
                <a:gridCol w="7704856">
                  <a:extLst>
                    <a:ext uri="{9D8B030D-6E8A-4147-A177-3AD203B41FA5}">
                      <a16:colId xmlns:a16="http://schemas.microsoft.com/office/drawing/2014/main" xmlns="" val="20000"/>
                    </a:ext>
                  </a:extLst>
                </a:gridCol>
              </a:tblGrid>
              <a:tr h="382196">
                <a:tc>
                  <a:txBody>
                    <a:bodyPr/>
                    <a:lstStyle/>
                    <a:p>
                      <a:pPr algn="just">
                        <a:lnSpc>
                          <a:spcPct val="115000"/>
                        </a:lnSpc>
                        <a:spcAft>
                          <a:spcPts val="0"/>
                        </a:spcAft>
                      </a:pPr>
                      <a:r>
                        <a:rPr lang="cs-CZ" sz="1800">
                          <a:latin typeface="Calibri"/>
                          <a:ea typeface="Calibri"/>
                          <a:cs typeface="Times New Roman"/>
                        </a:rPr>
                        <a:t>Dílčí cíle a výstupy</a:t>
                      </a:r>
                      <a:endParaRPr lang="cs-CZ"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4586356">
                <a:tc>
                  <a:txBody>
                    <a:bodyPr/>
                    <a:lstStyle/>
                    <a:p>
                      <a:pPr marL="342900" lvl="0" indent="-342900" algn="l">
                        <a:lnSpc>
                          <a:spcPct val="115000"/>
                        </a:lnSpc>
                        <a:spcAft>
                          <a:spcPts val="0"/>
                        </a:spcAft>
                        <a:buFont typeface="Symbol"/>
                        <a:buChar char=""/>
                      </a:pPr>
                      <a:r>
                        <a:rPr lang="cs-CZ" sz="1800" dirty="0">
                          <a:latin typeface="Calibri"/>
                          <a:ea typeface="Calibri"/>
                          <a:cs typeface="Times New Roman"/>
                        </a:rPr>
                        <a:t>U.1: Zvýšení urbanistické kvality veřejných prostor (rozvoj centrálního prostoru městské části, posílení funkčnosti lokálních center, dovybavení lesoparku Řepy mobiliářem, rozvoj využití starých Řep pro společenský a kulturní život)</a:t>
                      </a:r>
                      <a:endParaRPr lang="cs-CZ" sz="1800" dirty="0">
                        <a:latin typeface="Calibri"/>
                        <a:ea typeface="Times New Roman"/>
                        <a:cs typeface="Times New Roman"/>
                      </a:endParaRPr>
                    </a:p>
                    <a:p>
                      <a:pPr marL="342900" lvl="0" indent="-342900" algn="l">
                        <a:lnSpc>
                          <a:spcPct val="115000"/>
                        </a:lnSpc>
                        <a:spcAft>
                          <a:spcPts val="0"/>
                        </a:spcAft>
                        <a:buFont typeface="Symbol"/>
                        <a:buChar char=""/>
                      </a:pPr>
                      <a:r>
                        <a:rPr lang="cs-CZ" sz="1800" dirty="0">
                          <a:latin typeface="Calibri"/>
                          <a:ea typeface="Calibri"/>
                          <a:cs typeface="Times New Roman"/>
                        </a:rPr>
                        <a:t>U.2: Stabilizace administrativní a finanční kapacity městské části a ÚMČ Praha 17 (redukce počtu pracovišť ÚMČ Praha 17, rozšíření prostorové kapacity hlavních pracovišť ÚMČ Praha 17, navýšení personální kapacity ÚMČ Praha 17 pro koncepční a projektovou činnost, zintenzivnění iniciativy MČ v oblasti dotačního managementu,</a:t>
                      </a:r>
                      <a:r>
                        <a:rPr lang="cs-CZ" sz="1800" dirty="0">
                          <a:solidFill>
                            <a:srgbClr val="000000"/>
                          </a:solidFill>
                          <a:latin typeface="Calibri"/>
                          <a:ea typeface="Calibri"/>
                          <a:cs typeface="Times New Roman"/>
                        </a:rPr>
                        <a:t> </a:t>
                      </a:r>
                      <a:r>
                        <a:rPr lang="cs-CZ" sz="1800" dirty="0">
                          <a:latin typeface="Calibri"/>
                          <a:ea typeface="Calibri"/>
                          <a:cs typeface="Times New Roman"/>
                        </a:rPr>
                        <a:t>realizace úspor na výdajové straně rozpočtu, zvýšení informovanosti obyvatel o možnostech vyřizování jednotlivých úředních úkonů)</a:t>
                      </a:r>
                      <a:endParaRPr lang="cs-CZ" sz="1800" dirty="0">
                        <a:latin typeface="Calibri"/>
                        <a:ea typeface="Times New Roman"/>
                        <a:cs typeface="Times New Roman"/>
                      </a:endParaRPr>
                    </a:p>
                    <a:p>
                      <a:pPr marL="342900" lvl="0" indent="-342900" algn="l">
                        <a:lnSpc>
                          <a:spcPct val="115000"/>
                        </a:lnSpc>
                        <a:spcAft>
                          <a:spcPts val="0"/>
                        </a:spcAft>
                        <a:buFont typeface="Symbol"/>
                        <a:buChar char=""/>
                      </a:pPr>
                      <a:r>
                        <a:rPr lang="cs-CZ" sz="1800" dirty="0">
                          <a:latin typeface="Calibri"/>
                          <a:ea typeface="Calibri"/>
                          <a:cs typeface="Times New Roman"/>
                        </a:rPr>
                        <a:t>U.3: Zvýšení podílu ekonomiky se střední a vyšší přidanou hodnotou (Rozšíření nabídky kvalitnějších služeb, zvýšení počtu pracovních příležitostí ve službách s vyšší přidanou hodnotou)</a:t>
                      </a:r>
                      <a:endParaRPr lang="cs-CZ"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U: Zvýšit kvalitu a funkčnost veřejného prostoru a zajistit dlouhodobou ekonomickou prosperitu území</a:t>
            </a:r>
          </a:p>
        </p:txBody>
      </p:sp>
      <p:sp>
        <p:nvSpPr>
          <p:cNvPr id="5" name="Zástupný symbol pro obsah 2"/>
          <p:cNvSpPr>
            <a:spLocks noGrp="1"/>
          </p:cNvSpPr>
          <p:nvPr>
            <p:ph sz="quarter" idx="1"/>
          </p:nvPr>
        </p:nvSpPr>
        <p:spPr>
          <a:xfrm>
            <a:off x="457200" y="1142984"/>
            <a:ext cx="7467600" cy="5330968"/>
          </a:xfrm>
        </p:spPr>
        <p:txBody>
          <a:bodyPr/>
          <a:lstStyle/>
          <a:p>
            <a:r>
              <a:rPr lang="cs-CZ" dirty="0"/>
              <a:t>Typová opatření v rámci dílčího cíle U.1:</a:t>
            </a:r>
          </a:p>
          <a:p>
            <a:pPr lvl="1"/>
            <a:r>
              <a:rPr lang="cs-CZ" sz="1800" dirty="0"/>
              <a:t>Architektonická soutěž o návrh nebo jiná forma studie na úpravu centrálního prostranství (plocha před hlavní budovou ÚMČ Praha 17 mezi ulicemi </a:t>
            </a:r>
            <a:r>
              <a:rPr lang="cs-CZ" sz="1800" dirty="0" err="1"/>
              <a:t>Žalanského</a:t>
            </a:r>
            <a:r>
              <a:rPr lang="cs-CZ" sz="1800" dirty="0"/>
              <a:t> a </a:t>
            </a:r>
            <a:r>
              <a:rPr lang="cs-CZ" sz="1800" dirty="0" err="1"/>
              <a:t>Žufanova</a:t>
            </a:r>
            <a:r>
              <a:rPr lang="cs-CZ" sz="1800" dirty="0"/>
              <a:t>)</a:t>
            </a:r>
          </a:p>
          <a:p>
            <a:pPr lvl="1"/>
            <a:r>
              <a:rPr lang="cs-CZ" sz="1800" dirty="0"/>
              <a:t>Úprava centrálního prostranství (plocha před hlavní budovou ÚMČ Praha 17 mezi ulicemi </a:t>
            </a:r>
            <a:r>
              <a:rPr lang="cs-CZ" sz="1800" dirty="0" err="1"/>
              <a:t>Žalanského</a:t>
            </a:r>
            <a:r>
              <a:rPr lang="cs-CZ" sz="1800" dirty="0"/>
              <a:t> a </a:t>
            </a:r>
            <a:r>
              <a:rPr lang="cs-CZ" sz="1800" dirty="0" err="1"/>
              <a:t>Žufanova</a:t>
            </a:r>
            <a:r>
              <a:rPr lang="cs-CZ" sz="1800" dirty="0"/>
              <a:t>) dle vybrané architektonické studie</a:t>
            </a:r>
          </a:p>
          <a:p>
            <a:pPr lvl="1"/>
            <a:r>
              <a:rPr lang="cs-CZ" sz="1800" dirty="0"/>
              <a:t>Drobné úpravy prostoru starých Řep rozvíjející možnosti pořádání kulturních a společenských akcí ve veřejném prostoru a možnosti trávení volného času (mobiliář, pěší a cyklistické trasy, malé plochy pro setkávání lidí)</a:t>
            </a:r>
          </a:p>
          <a:p>
            <a:pPr lvl="1"/>
            <a:r>
              <a:rPr lang="cs-CZ" sz="1800" dirty="0"/>
              <a:t>Doplnění/úprava mobiliáře v lesoparku Řepy (pítka, WC apod.)</a:t>
            </a:r>
          </a:p>
          <a:p>
            <a:pPr lvl="1"/>
            <a:r>
              <a:rPr lang="cs-CZ" sz="1800" dirty="0"/>
              <a:t>Opatření zvyšující prostupnost území a odstraňující bariéry pro pěší pohyb (ploty, neupravené pěšiny, bariéry ve smyslu pohybu osob se sníženou schopností pohybu a orientace)</a:t>
            </a:r>
          </a:p>
          <a:p>
            <a:pPr lvl="1"/>
            <a:r>
              <a:rPr lang="cs-CZ" sz="1800" dirty="0"/>
              <a:t>Komunikace dle potřeb se sousedícími městskými částmi na téma územního rozvoje, příp. na další témata spolupráce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U: Zvýšit kvalitu a funkčnost veřejného prostoru a zajistit dlouhodobou ekonomickou prosperitu území</a:t>
            </a:r>
          </a:p>
        </p:txBody>
      </p:sp>
      <p:sp>
        <p:nvSpPr>
          <p:cNvPr id="5" name="Zástupný symbol pro obsah 2"/>
          <p:cNvSpPr>
            <a:spLocks noGrp="1"/>
          </p:cNvSpPr>
          <p:nvPr>
            <p:ph sz="quarter" idx="1"/>
          </p:nvPr>
        </p:nvSpPr>
        <p:spPr>
          <a:xfrm>
            <a:off x="457200" y="1142984"/>
            <a:ext cx="7467600" cy="5330968"/>
          </a:xfrm>
        </p:spPr>
        <p:txBody>
          <a:bodyPr/>
          <a:lstStyle/>
          <a:p>
            <a:r>
              <a:rPr lang="cs-CZ" dirty="0"/>
              <a:t>Typová opatření v rámci dílčího cíle U.2:</a:t>
            </a:r>
          </a:p>
          <a:p>
            <a:pPr lvl="1"/>
            <a:r>
              <a:rPr lang="cs-CZ" sz="2000" dirty="0"/>
              <a:t>Navýšení personální kapacity ÚMČ Praha 17 v oblasti projektové činnosti ve vazbě na dotační management se záměrem vyšší konkurenceschopnosti na „trhu s dotacemi“</a:t>
            </a:r>
          </a:p>
          <a:p>
            <a:pPr lvl="1"/>
            <a:r>
              <a:rPr lang="cs-CZ" sz="2000" dirty="0"/>
              <a:t>Intenzivnější a systematičtější využití instituce poradního sboru MČ Praha 17, zvýšení akceschopnosti této platformy (vč. účasti členů poradního sboru a zúžení jejich počtu jen na aktivní účastníky)</a:t>
            </a:r>
          </a:p>
          <a:p>
            <a:pPr lvl="1"/>
            <a:r>
              <a:rPr lang="cs-CZ" sz="2000" dirty="0"/>
              <a:t>Vytvoření systematizovaného postupu pro projednání významných rozvojových záměrů s veřejností ve fázi jejich přípravy, vč. publicity těchto projednání</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U: Zvýšit kvalitu a funkčnost veřejného prostoru a zajistit dlouhodobou ekonomickou prosperitu území</a:t>
            </a:r>
          </a:p>
        </p:txBody>
      </p:sp>
      <p:sp>
        <p:nvSpPr>
          <p:cNvPr id="5" name="Zástupný symbol pro obsah 2"/>
          <p:cNvSpPr>
            <a:spLocks noGrp="1"/>
          </p:cNvSpPr>
          <p:nvPr>
            <p:ph sz="quarter" idx="1"/>
          </p:nvPr>
        </p:nvSpPr>
        <p:spPr>
          <a:xfrm>
            <a:off x="457200" y="1142984"/>
            <a:ext cx="7467600" cy="5330968"/>
          </a:xfrm>
        </p:spPr>
        <p:txBody>
          <a:bodyPr/>
          <a:lstStyle/>
          <a:p>
            <a:r>
              <a:rPr lang="cs-CZ" dirty="0"/>
              <a:t>Typová opatření v rámci dílčího cíle U.3:</a:t>
            </a:r>
          </a:p>
          <a:p>
            <a:pPr lvl="1"/>
            <a:r>
              <a:rPr lang="cs-CZ" dirty="0"/>
              <a:t>bez konkrétních typových opatření</a:t>
            </a:r>
          </a:p>
          <a:p>
            <a:r>
              <a:rPr lang="cs-CZ" dirty="0"/>
              <a:t>Typová opatření přesahující rámec SP rozvoje MČ Praha 17:</a:t>
            </a:r>
          </a:p>
          <a:p>
            <a:pPr lvl="1"/>
            <a:r>
              <a:rPr lang="cs-CZ" dirty="0"/>
              <a:t>Tlak na zrušení čerpací stanice PHM v Šimonově ulici (u Slánské ulice) a jiné využití uvolněného prostranství (veřejná zeleň nebo objekt občanské vybavenosti)</a:t>
            </a:r>
          </a:p>
          <a:p>
            <a:pPr lvl="1"/>
            <a:r>
              <a:rPr lang="cs-CZ" dirty="0"/>
              <a:t>Udržení kontaktního pracoviště Úřadu práce pro Prahu 17</a:t>
            </a:r>
          </a:p>
          <a:p>
            <a:pPr lvl="1"/>
            <a:r>
              <a:rPr lang="cs-CZ" dirty="0"/>
              <a:t>Úprava a modernizace veřejných prostranství s potenciálem rozvoje lokálního centra (např. tramvajové zastávky Sídliště Řepy a Slánská) s vazbou na veřejnou dopravu (terminál P+R u zastávky Sídliště Řepy apod.), obchod a služby (zastávka Slánská)</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D: Zajistit udržitelnou dopravní obsluhu městské části, modernizovat technickou infrastrukturu a zkvalitnit životní prostředí</a:t>
            </a:r>
          </a:p>
        </p:txBody>
      </p:sp>
      <p:graphicFrame>
        <p:nvGraphicFramePr>
          <p:cNvPr id="5" name="Tabulka 4"/>
          <p:cNvGraphicFramePr>
            <a:graphicFrameLocks noGrp="1"/>
          </p:cNvGraphicFramePr>
          <p:nvPr/>
        </p:nvGraphicFramePr>
        <p:xfrm>
          <a:off x="251520" y="1124744"/>
          <a:ext cx="7920880" cy="5608320"/>
        </p:xfrm>
        <a:graphic>
          <a:graphicData uri="http://schemas.openxmlformats.org/drawingml/2006/table">
            <a:tbl>
              <a:tblPr/>
              <a:tblGrid>
                <a:gridCol w="7920880">
                  <a:extLst>
                    <a:ext uri="{9D8B030D-6E8A-4147-A177-3AD203B41FA5}">
                      <a16:colId xmlns:a16="http://schemas.microsoft.com/office/drawing/2014/main" xmlns="" val="20000"/>
                    </a:ext>
                  </a:extLst>
                </a:gridCol>
              </a:tblGrid>
              <a:tr h="258663">
                <a:tc>
                  <a:txBody>
                    <a:bodyPr/>
                    <a:lstStyle/>
                    <a:p>
                      <a:pPr algn="l">
                        <a:lnSpc>
                          <a:spcPct val="115000"/>
                        </a:lnSpc>
                        <a:spcAft>
                          <a:spcPts val="0"/>
                        </a:spcAft>
                      </a:pPr>
                      <a:r>
                        <a:rPr lang="cs-CZ" sz="1600" dirty="0">
                          <a:latin typeface="Calibri"/>
                          <a:ea typeface="Calibri"/>
                          <a:cs typeface="Times New Roman"/>
                        </a:rPr>
                        <a:t>Dílčí cíle a výstupy</a:t>
                      </a:r>
                      <a:endParaRPr lang="cs-CZ"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5285953">
                <a:tc>
                  <a:txBody>
                    <a:bodyPr/>
                    <a:lstStyle/>
                    <a:p>
                      <a:pPr marL="342900" lvl="0" indent="-342900" algn="l">
                        <a:lnSpc>
                          <a:spcPct val="115000"/>
                        </a:lnSpc>
                        <a:spcAft>
                          <a:spcPts val="0"/>
                        </a:spcAft>
                        <a:buFont typeface="Symbol"/>
                        <a:buChar char=""/>
                      </a:pPr>
                      <a:r>
                        <a:rPr lang="cs-CZ" sz="1600" dirty="0">
                          <a:latin typeface="Calibri"/>
                          <a:ea typeface="Calibri"/>
                          <a:cs typeface="Times New Roman"/>
                        </a:rPr>
                        <a:t>D.1: Zlepšení podmínek pro cyklistickou, částečně i pěší dopravu (vytvoření infrastruktury pro bezpečnou cyklistickou dopravu v MČ, zvýšení bezpečnosti v cyklistické dopravě na území MČ, koordinace rozvoje cyklistické dopravy v Praze, vytvoření sítě páteřních komunikací pro pěší dopravu, zlepšení pěší dostupnosti stanice metra Nemocnice Motol)</a:t>
                      </a:r>
                      <a:endParaRPr lang="cs-CZ" sz="1600" dirty="0">
                        <a:latin typeface="Calibri"/>
                        <a:ea typeface="Times New Roman"/>
                        <a:cs typeface="Times New Roman"/>
                      </a:endParaRPr>
                    </a:p>
                    <a:p>
                      <a:pPr marL="342900" lvl="0" indent="-342900" algn="l">
                        <a:lnSpc>
                          <a:spcPct val="115000"/>
                        </a:lnSpc>
                        <a:spcAft>
                          <a:spcPts val="0"/>
                        </a:spcAft>
                        <a:buFont typeface="Symbol"/>
                        <a:buChar char=""/>
                      </a:pPr>
                      <a:r>
                        <a:rPr lang="cs-CZ" sz="1600" dirty="0">
                          <a:latin typeface="Calibri"/>
                          <a:ea typeface="Calibri"/>
                          <a:cs typeface="Times New Roman"/>
                        </a:rPr>
                        <a:t>D.2: Zvýšení využitelnosti MHD (Posílení integrace železnice č. 122 do PID)</a:t>
                      </a:r>
                      <a:endParaRPr lang="cs-CZ" sz="1600" dirty="0">
                        <a:latin typeface="Calibri"/>
                        <a:ea typeface="Times New Roman"/>
                        <a:cs typeface="Times New Roman"/>
                      </a:endParaRPr>
                    </a:p>
                    <a:p>
                      <a:pPr marL="342900" lvl="0" indent="-342900" algn="l">
                        <a:lnSpc>
                          <a:spcPct val="115000"/>
                        </a:lnSpc>
                        <a:spcAft>
                          <a:spcPts val="0"/>
                        </a:spcAft>
                        <a:buFont typeface="Symbol"/>
                        <a:buChar char=""/>
                      </a:pPr>
                      <a:r>
                        <a:rPr lang="cs-CZ" sz="1600" dirty="0">
                          <a:latin typeface="Calibri"/>
                          <a:ea typeface="Calibri"/>
                          <a:cs typeface="Times New Roman"/>
                        </a:rPr>
                        <a:t>D.3: Snížení dopadů vysoké intenzity automobilové dopravy v území (obnovení a realizace protihlukových opatření, prosazení realizace páteřních projektů silniční infrastruktury v šetrné variantě, vytvoření infrastruktury pro auta s alternativním pohonem, rozvoj sdílených forem dopravy)</a:t>
                      </a:r>
                      <a:endParaRPr lang="cs-CZ" sz="1600" dirty="0">
                        <a:latin typeface="Calibri"/>
                        <a:ea typeface="Times New Roman"/>
                        <a:cs typeface="Times New Roman"/>
                      </a:endParaRPr>
                    </a:p>
                    <a:p>
                      <a:pPr marL="342900" lvl="0" indent="-342900" algn="l">
                        <a:lnSpc>
                          <a:spcPct val="115000"/>
                        </a:lnSpc>
                        <a:spcAft>
                          <a:spcPts val="0"/>
                        </a:spcAft>
                        <a:buFont typeface="Symbol"/>
                        <a:buChar char=""/>
                      </a:pPr>
                      <a:r>
                        <a:rPr lang="cs-CZ" sz="1600" dirty="0">
                          <a:latin typeface="Calibri"/>
                          <a:ea typeface="Calibri"/>
                          <a:cs typeface="Times New Roman"/>
                        </a:rPr>
                        <a:t>D.4: Rozšíření nabídky parkovacích ploch pro obyvatele MČ (rozvoj systému P+R a </a:t>
                      </a:r>
                      <a:r>
                        <a:rPr lang="cs-CZ" sz="1600" dirty="0" err="1">
                          <a:latin typeface="Calibri"/>
                          <a:ea typeface="Calibri"/>
                          <a:cs typeface="Times New Roman"/>
                        </a:rPr>
                        <a:t>provazby</a:t>
                      </a:r>
                      <a:r>
                        <a:rPr lang="cs-CZ" sz="1600" dirty="0">
                          <a:latin typeface="Calibri"/>
                          <a:ea typeface="Calibri"/>
                          <a:cs typeface="Times New Roman"/>
                        </a:rPr>
                        <a:t> IAD a veřejné dopravy v Praze, regulace parkování na území městské části, výstavba nových parkovacích míst (garáže, parkovací domy apod.)</a:t>
                      </a:r>
                      <a:endParaRPr lang="cs-CZ" sz="1600" dirty="0">
                        <a:latin typeface="Calibri"/>
                        <a:ea typeface="Times New Roman"/>
                        <a:cs typeface="Times New Roman"/>
                      </a:endParaRPr>
                    </a:p>
                    <a:p>
                      <a:pPr marL="342900" lvl="0" indent="-342900" algn="l">
                        <a:lnSpc>
                          <a:spcPct val="115000"/>
                        </a:lnSpc>
                        <a:spcAft>
                          <a:spcPts val="0"/>
                        </a:spcAft>
                        <a:buFont typeface="Symbol"/>
                        <a:buChar char=""/>
                      </a:pPr>
                      <a:r>
                        <a:rPr lang="cs-CZ" sz="1600" dirty="0">
                          <a:latin typeface="Calibri"/>
                          <a:ea typeface="Calibri"/>
                          <a:cs typeface="Times New Roman"/>
                        </a:rPr>
                        <a:t>D.5: Modernizace technické infrastruktury (vybudování kolektorů pod páteřními ulicemi, obnova pouličního osvětlení)</a:t>
                      </a:r>
                      <a:endParaRPr lang="cs-CZ" sz="1600" dirty="0">
                        <a:latin typeface="Calibri"/>
                        <a:ea typeface="Times New Roman"/>
                        <a:cs typeface="Times New Roman"/>
                      </a:endParaRPr>
                    </a:p>
                    <a:p>
                      <a:pPr marL="342900" lvl="0" indent="-342900" algn="l">
                        <a:lnSpc>
                          <a:spcPct val="115000"/>
                        </a:lnSpc>
                        <a:spcAft>
                          <a:spcPts val="0"/>
                        </a:spcAft>
                        <a:buFont typeface="Symbol"/>
                        <a:buChar char=""/>
                      </a:pPr>
                      <a:r>
                        <a:rPr lang="cs-CZ" sz="1600" dirty="0">
                          <a:latin typeface="Calibri"/>
                          <a:ea typeface="Calibri"/>
                          <a:cs typeface="Times New Roman"/>
                        </a:rPr>
                        <a:t>D.6: Zlepšení životního prostředí (revitalizace koryt vodotečí, zamezení opětovnému využívání skládek v přilehlé části </a:t>
                      </a:r>
                      <a:r>
                        <a:rPr lang="cs-CZ" sz="1600" dirty="0" err="1">
                          <a:latin typeface="Calibri"/>
                          <a:ea typeface="Calibri"/>
                          <a:cs typeface="Times New Roman"/>
                        </a:rPr>
                        <a:t>Motola</a:t>
                      </a:r>
                      <a:r>
                        <a:rPr lang="cs-CZ" sz="1600" dirty="0">
                          <a:latin typeface="Calibri"/>
                          <a:ea typeface="Calibri"/>
                          <a:cs typeface="Times New Roman"/>
                        </a:rPr>
                        <a:t>, posílení a koordinace environmentálního vzdělávání, výchovy a osvěty)</a:t>
                      </a:r>
                      <a:endParaRPr lang="cs-CZ" sz="1600" dirty="0">
                        <a:latin typeface="Calibri"/>
                        <a:ea typeface="Times New Roman"/>
                        <a:cs typeface="Times New Roman"/>
                      </a:endParaRPr>
                    </a:p>
                    <a:p>
                      <a:pPr marL="342900" lvl="0" indent="-342900" algn="l">
                        <a:lnSpc>
                          <a:spcPct val="115000"/>
                        </a:lnSpc>
                        <a:spcAft>
                          <a:spcPts val="0"/>
                        </a:spcAft>
                        <a:buFont typeface="Symbol"/>
                        <a:buChar char=""/>
                      </a:pPr>
                      <a:r>
                        <a:rPr lang="cs-CZ" sz="1600" dirty="0">
                          <a:latin typeface="Calibri"/>
                          <a:ea typeface="Calibri"/>
                          <a:cs typeface="Times New Roman"/>
                        </a:rPr>
                        <a:t>D.7: Zvýšení využitelnosti ploch sídelní zeleně pro pobyt obyvatel (zachování stávajících zelených ploch v území, zvýšení počtu a funkčnosti vodních prvků a ploch v území)</a:t>
                      </a:r>
                      <a:endParaRPr lang="cs-CZ"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D: Zajistit udržitelnou dopravní obsluhu městské části, modernizovat technickou infrastrukturu a zkvalitnit životní prostředí</a:t>
            </a:r>
          </a:p>
        </p:txBody>
      </p:sp>
      <p:sp>
        <p:nvSpPr>
          <p:cNvPr id="5" name="Zástupný symbol pro obsah 2"/>
          <p:cNvSpPr>
            <a:spLocks noGrp="1"/>
          </p:cNvSpPr>
          <p:nvPr>
            <p:ph sz="quarter" idx="1"/>
          </p:nvPr>
        </p:nvSpPr>
        <p:spPr>
          <a:xfrm>
            <a:off x="457200" y="1142984"/>
            <a:ext cx="7467600" cy="5330968"/>
          </a:xfrm>
        </p:spPr>
        <p:txBody>
          <a:bodyPr/>
          <a:lstStyle/>
          <a:p>
            <a:r>
              <a:rPr lang="cs-CZ" sz="1800" dirty="0"/>
              <a:t>Typová opatření v rámci dílčího cíle D.1:</a:t>
            </a:r>
          </a:p>
          <a:p>
            <a:pPr lvl="1"/>
            <a:r>
              <a:rPr lang="cs-CZ" sz="1800" dirty="0"/>
              <a:t>Realizace páteřních cyklistických tras v obytném prostoru stavebně oddělených od provozu automobilové dopravy</a:t>
            </a:r>
          </a:p>
          <a:p>
            <a:pPr lvl="1"/>
            <a:r>
              <a:rPr lang="cs-CZ" sz="1800" dirty="0"/>
              <a:t>Instalace doprovodné infrastruktury a mobiliáře pro cyklistickou dopravu (stojany, mobiliář pro sdílení jízdních kol apod.)</a:t>
            </a:r>
          </a:p>
          <a:p>
            <a:pPr lvl="1"/>
            <a:r>
              <a:rPr lang="cs-CZ" sz="1800" dirty="0"/>
              <a:t>Drobná opatření a stavební úpravy zvyšující bezpečnost a odstraňující </a:t>
            </a:r>
            <a:r>
              <a:rPr lang="cs-CZ" sz="1800" dirty="0" err="1"/>
              <a:t>bariérovost</a:t>
            </a:r>
            <a:r>
              <a:rPr lang="cs-CZ" sz="1800" dirty="0"/>
              <a:t> v pěší a cyklistické dopravě</a:t>
            </a:r>
          </a:p>
          <a:p>
            <a:pPr lvl="1"/>
            <a:r>
              <a:rPr lang="cs-CZ" sz="1800" dirty="0"/>
              <a:t>Dobudování/úprava pěší trasy a cyklotrasy přes lesopark ke stranici metra Nemocnice Motol</a:t>
            </a:r>
          </a:p>
          <a:p>
            <a:pPr lvl="1"/>
            <a:r>
              <a:rPr lang="cs-CZ" sz="1800" dirty="0"/>
              <a:t>Instalace prvků systému sdílení jízdních kol v rámci Prahy na území MČ Praha 17</a:t>
            </a:r>
          </a:p>
          <a:p>
            <a:r>
              <a:rPr lang="cs-CZ" sz="1800" dirty="0"/>
              <a:t>Typová opatření v rámci dílčího cíle D.2:</a:t>
            </a:r>
          </a:p>
          <a:p>
            <a:pPr lvl="1"/>
            <a:r>
              <a:rPr lang="cs-CZ" sz="1800" dirty="0"/>
              <a:t>bez konkrétních typových opaření v gesci městské části</a:t>
            </a:r>
          </a:p>
          <a:p>
            <a:r>
              <a:rPr lang="cs-CZ" sz="1800" dirty="0"/>
              <a:t>Typová opatření v rámci dílčího cíle D.3:</a:t>
            </a:r>
          </a:p>
          <a:p>
            <a:pPr lvl="1"/>
            <a:r>
              <a:rPr lang="cs-CZ" sz="1800" dirty="0"/>
              <a:t>Iniciace vzniku dobíjecí stanice pro elektromobily na území MČ Praha 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D: Zajistit udržitelnou dopravní obsluhu městské části, modernizovat technickou infrastrukturu a zkvalitnit životní prostředí</a:t>
            </a:r>
          </a:p>
        </p:txBody>
      </p:sp>
      <p:sp>
        <p:nvSpPr>
          <p:cNvPr id="5" name="Zástupný symbol pro obsah 2"/>
          <p:cNvSpPr>
            <a:spLocks noGrp="1"/>
          </p:cNvSpPr>
          <p:nvPr>
            <p:ph sz="quarter" idx="1"/>
          </p:nvPr>
        </p:nvSpPr>
        <p:spPr>
          <a:xfrm>
            <a:off x="457200" y="1142984"/>
            <a:ext cx="7859216" cy="5330968"/>
          </a:xfrm>
        </p:spPr>
        <p:txBody>
          <a:bodyPr/>
          <a:lstStyle/>
          <a:p>
            <a:r>
              <a:rPr lang="cs-CZ" sz="1800" dirty="0"/>
              <a:t>Typová opatření v rámci dílčího cíle D.4:</a:t>
            </a:r>
          </a:p>
          <a:p>
            <a:pPr lvl="1"/>
            <a:r>
              <a:rPr lang="cs-CZ" sz="1500" dirty="0"/>
              <a:t>Iniciace přeměny komerčně využívaných parkovišť (ve vlastnictví Hl. m. Prahy) na běžná parkoviště (optimálně i s převedením do správy MČ P17) sloužící primárně MČ</a:t>
            </a:r>
          </a:p>
          <a:p>
            <a:pPr lvl="1"/>
            <a:r>
              <a:rPr lang="cs-CZ" sz="1500" dirty="0"/>
              <a:t>Vybudování parkovacích domů na sídlišti (např. za finanční spoluúčasti rezidentů formou družstevního vlastnictví)</a:t>
            </a:r>
          </a:p>
          <a:p>
            <a:pPr lvl="1"/>
            <a:r>
              <a:rPr lang="cs-CZ" sz="1500" dirty="0"/>
              <a:t>Vytvoření/rozšíření zón s časově omezenou délkou parkování</a:t>
            </a:r>
          </a:p>
          <a:p>
            <a:pPr lvl="1"/>
            <a:r>
              <a:rPr lang="cs-CZ" sz="1500" dirty="0"/>
              <a:t>Řešení rezidenčního parkování v návaznosti na systém v rámci celé Prahy</a:t>
            </a:r>
          </a:p>
          <a:p>
            <a:pPr lvl="1"/>
            <a:r>
              <a:rPr lang="cs-CZ" sz="1500" dirty="0"/>
              <a:t>Prověření možnosti realizace dopravního terminálu (přestup auto-vlak-tramvaj) v prostoru mezi tramvajovou zastávkou Sídliště Řepy a </a:t>
            </a:r>
            <a:r>
              <a:rPr lang="cs-CZ" sz="1500" dirty="0" err="1"/>
              <a:t>žst</a:t>
            </a:r>
            <a:r>
              <a:rPr lang="cs-CZ" sz="1500" dirty="0"/>
              <a:t>. Praha-</a:t>
            </a:r>
            <a:r>
              <a:rPr lang="cs-CZ" sz="1500" dirty="0" err="1"/>
              <a:t>Zličín</a:t>
            </a:r>
            <a:endParaRPr lang="cs-CZ" sz="1500" dirty="0"/>
          </a:p>
          <a:p>
            <a:r>
              <a:rPr lang="cs-CZ" sz="1800" dirty="0"/>
              <a:t>Typová opatření v rámci dílčího cíle D.5:</a:t>
            </a:r>
          </a:p>
          <a:p>
            <a:pPr lvl="1"/>
            <a:r>
              <a:rPr lang="cs-CZ" sz="1500" dirty="0"/>
              <a:t>Obnova/úprava/rozšíření kontejnerových stání (popř. ve spolupráci s vlastníky bytů)</a:t>
            </a:r>
          </a:p>
          <a:p>
            <a:pPr lvl="1"/>
            <a:r>
              <a:rPr lang="cs-CZ" sz="1500" dirty="0"/>
              <a:t>Podpora komunitního třídění </a:t>
            </a:r>
            <a:r>
              <a:rPr lang="cs-CZ" sz="1500" dirty="0" err="1"/>
              <a:t>bioodpadu</a:t>
            </a:r>
            <a:endParaRPr lang="cs-CZ" sz="1500" dirty="0"/>
          </a:p>
          <a:p>
            <a:pPr lvl="1"/>
            <a:r>
              <a:rPr lang="cs-CZ" sz="1500" dirty="0"/>
              <a:t>Zřízení zpoplatněných veřejných WC na několika málo místech na území MČ Praha 17</a:t>
            </a:r>
          </a:p>
          <a:p>
            <a:r>
              <a:rPr lang="cs-CZ" sz="1800" dirty="0"/>
              <a:t>Typová opatření v rámci dílčího cíle D.6:</a:t>
            </a:r>
          </a:p>
          <a:p>
            <a:pPr lvl="1"/>
            <a:r>
              <a:rPr lang="cs-CZ" sz="1500" dirty="0"/>
              <a:t>Realizace EVVO směrem k obyvatelům MČ prostřednictvím webových stránek a </a:t>
            </a:r>
            <a:r>
              <a:rPr lang="cs-CZ" sz="1500" dirty="0" err="1"/>
              <a:t>Řepské</a:t>
            </a:r>
            <a:r>
              <a:rPr lang="cs-CZ" sz="1500" dirty="0"/>
              <a:t> 17 (oblast energetických úspor, lokálního topení, třídění a likvidace odpadu apod.)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54050"/>
          </a:xfrm>
        </p:spPr>
        <p:txBody>
          <a:bodyPr>
            <a:normAutofit fontScale="90000"/>
          </a:bodyPr>
          <a:lstStyle/>
          <a:p>
            <a:pPr eaLnBrk="1" fontAlgn="auto" hangingPunct="1">
              <a:spcAft>
                <a:spcPts val="0"/>
              </a:spcAft>
              <a:defRPr/>
            </a:pPr>
            <a:r>
              <a:rPr lang="cs-CZ" dirty="0"/>
              <a:t>Strategický plán rozvoje MČ Praha 17</a:t>
            </a:r>
          </a:p>
        </p:txBody>
      </p:sp>
      <p:sp>
        <p:nvSpPr>
          <p:cNvPr id="9219" name="Zástupný symbol pro obsah 2"/>
          <p:cNvSpPr>
            <a:spLocks noGrp="1"/>
          </p:cNvSpPr>
          <p:nvPr>
            <p:ph sz="quarter" idx="1"/>
          </p:nvPr>
        </p:nvSpPr>
        <p:spPr>
          <a:xfrm>
            <a:off x="457200" y="1143000"/>
            <a:ext cx="7467600" cy="5330825"/>
          </a:xfrm>
        </p:spPr>
        <p:txBody>
          <a:bodyPr/>
          <a:lstStyle/>
          <a:p>
            <a:pPr eaLnBrk="1" hangingPunct="1"/>
            <a:r>
              <a:rPr lang="cs-CZ"/>
              <a:t>Cíle a přínosy pořízení SP</a:t>
            </a:r>
          </a:p>
          <a:p>
            <a:pPr lvl="1" eaLnBrk="1" hangingPunct="1"/>
            <a:r>
              <a:rPr lang="cs-CZ"/>
              <a:t>Rozbor současné situace území MČ</a:t>
            </a:r>
          </a:p>
          <a:p>
            <a:pPr lvl="1" eaLnBrk="1" hangingPunct="1"/>
            <a:r>
              <a:rPr lang="cs-CZ"/>
              <a:t>Koncepční návrh budoucích aktivit a intervencí MČ</a:t>
            </a:r>
          </a:p>
          <a:p>
            <a:pPr lvl="1" eaLnBrk="1" hangingPunct="1"/>
            <a:r>
              <a:rPr lang="cs-CZ"/>
              <a:t>Manažerský nástroj středně- a dlouhodobého plánování rozvoje MČ</a:t>
            </a:r>
          </a:p>
          <a:p>
            <a:pPr lvl="1" eaLnBrk="1" hangingPunct="1"/>
            <a:r>
              <a:rPr lang="cs-CZ"/>
              <a:t>Iniciování veřejné diskuse, zapojení veřejnosti do rozvoje MČ</a:t>
            </a:r>
          </a:p>
          <a:p>
            <a:pPr lvl="1" eaLnBrk="1" hangingPunct="1"/>
            <a:r>
              <a:rPr lang="cs-CZ"/>
              <a:t>Podklad pro přípravu projektů a pro předkládání žádostí o dotaci na tyto záměry</a:t>
            </a:r>
          </a:p>
          <a:p>
            <a:pPr eaLnBrk="1" hangingPunct="1"/>
            <a:r>
              <a:rPr lang="cs-CZ"/>
              <a:t>Součást projektu Strategické plánování rozvoje MČ Praha 17 (dotace z OP Zaměstnanost)</a:t>
            </a:r>
          </a:p>
          <a:p>
            <a:pPr eaLnBrk="1" hangingPunct="1"/>
            <a:r>
              <a:rPr lang="cs-CZ"/>
              <a:t>Harmonogram: leden – prosinec 2017</a:t>
            </a:r>
          </a:p>
          <a:p>
            <a:pPr eaLnBrk="1" hangingPunct="1"/>
            <a:r>
              <a:rPr lang="cs-CZ"/>
              <a:t>Zpracovatel: poradenská společnost SPF Group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Autofit/>
          </a:bodyPr>
          <a:lstStyle/>
          <a:p>
            <a:r>
              <a:rPr lang="cs-CZ" sz="2000" dirty="0"/>
              <a:t>Cíl D: Zajistit udržitelnou dopravní obsluhu městské části, modernizovat technickou infrastrukturu a zkvalitnit životní prostředí</a:t>
            </a:r>
          </a:p>
        </p:txBody>
      </p:sp>
      <p:sp>
        <p:nvSpPr>
          <p:cNvPr id="5" name="Zástupný symbol pro obsah 2"/>
          <p:cNvSpPr>
            <a:spLocks noGrp="1"/>
          </p:cNvSpPr>
          <p:nvPr>
            <p:ph sz="quarter" idx="1"/>
          </p:nvPr>
        </p:nvSpPr>
        <p:spPr>
          <a:xfrm>
            <a:off x="457200" y="1142984"/>
            <a:ext cx="7931224" cy="5330968"/>
          </a:xfrm>
        </p:spPr>
        <p:txBody>
          <a:bodyPr/>
          <a:lstStyle/>
          <a:p>
            <a:r>
              <a:rPr lang="cs-CZ" sz="1800" dirty="0"/>
              <a:t>Typová opatření v rámci dílčího cíle D.7:</a:t>
            </a:r>
          </a:p>
          <a:p>
            <a:pPr lvl="1"/>
            <a:r>
              <a:rPr lang="cs-CZ" sz="1400" dirty="0"/>
              <a:t>Instalace drobných vodních prvků a ploch (kašny, fontány, jezírka, vodní prvky jako součást hřišť, </a:t>
            </a:r>
            <a:r>
              <a:rPr lang="cs-CZ" sz="1400" dirty="0" err="1"/>
              <a:t>mlhoviště</a:t>
            </a:r>
            <a:r>
              <a:rPr lang="cs-CZ" sz="1400" dirty="0"/>
              <a:t>, pítka apod.) v prostoru sídliště a v plochách sídelní zeleně</a:t>
            </a:r>
          </a:p>
          <a:p>
            <a:pPr lvl="1"/>
            <a:r>
              <a:rPr lang="cs-CZ" sz="1400" dirty="0"/>
              <a:t>Úpravy a zkvalitnění malých ploch a prvků sídelní zeleně v obytných zónách</a:t>
            </a:r>
          </a:p>
          <a:p>
            <a:r>
              <a:rPr lang="cs-CZ" sz="1800" dirty="0"/>
              <a:t>Typová opatření přesahující rámec SP rozvoje MČ Praha 17:</a:t>
            </a:r>
          </a:p>
          <a:p>
            <a:pPr lvl="1"/>
            <a:r>
              <a:rPr lang="cs-CZ" sz="1400" dirty="0"/>
              <a:t>Realizace protihlukové stěny na Slánské ulici</a:t>
            </a:r>
          </a:p>
          <a:p>
            <a:pPr lvl="1"/>
            <a:r>
              <a:rPr lang="cs-CZ" sz="1400" dirty="0"/>
              <a:t>Realizace </a:t>
            </a:r>
            <a:r>
              <a:rPr lang="cs-CZ" sz="1400" dirty="0" err="1"/>
              <a:t>Břevnovské</a:t>
            </a:r>
            <a:r>
              <a:rPr lang="cs-CZ" sz="1400" dirty="0"/>
              <a:t> radiály v tunelové variantě, bez křižovatek na území Prahy 17 a po dokončení Pražského okruhu</a:t>
            </a:r>
          </a:p>
          <a:p>
            <a:pPr lvl="1"/>
            <a:r>
              <a:rPr lang="cs-CZ" sz="1400" dirty="0"/>
              <a:t>Realizace koncepce páteřní sítě cyklistických tras ve spolupráci s okolními MČ, sousedními obcemi a s Hl. m. Prahou</a:t>
            </a:r>
          </a:p>
          <a:p>
            <a:pPr lvl="1"/>
            <a:r>
              <a:rPr lang="cs-CZ" sz="1400" dirty="0"/>
              <a:t>Modernizace a zvýšení kapacity železniční trati č. 122</a:t>
            </a:r>
          </a:p>
          <a:p>
            <a:pPr lvl="1"/>
            <a:r>
              <a:rPr lang="cs-CZ" sz="1400" dirty="0"/>
              <a:t>Prohloubení integrace železniční trati č. 122 v rámci PID včetně jejího zapracování do elektronických jízdních řádů, aplikací a informačních systémů PID</a:t>
            </a:r>
          </a:p>
          <a:p>
            <a:pPr lvl="1"/>
            <a:r>
              <a:rPr lang="cs-CZ" sz="1400" dirty="0"/>
              <a:t>Zkvalitnění a humanizace prostoru </a:t>
            </a:r>
            <a:r>
              <a:rPr lang="cs-CZ" sz="1400" dirty="0" err="1"/>
              <a:t>žst</a:t>
            </a:r>
            <a:r>
              <a:rPr lang="cs-CZ" sz="1400" dirty="0"/>
              <a:t>. Praha-</a:t>
            </a:r>
            <a:r>
              <a:rPr lang="cs-CZ" sz="1400" dirty="0" err="1"/>
              <a:t>Zličín</a:t>
            </a:r>
            <a:r>
              <a:rPr lang="cs-CZ" sz="1400" dirty="0"/>
              <a:t>, její přebudování na terminál VD</a:t>
            </a:r>
          </a:p>
          <a:p>
            <a:pPr lvl="1"/>
            <a:r>
              <a:rPr lang="cs-CZ" sz="1400" dirty="0"/>
              <a:t>Realizace systému záchytných parkovišť P+R na rozhraní Prahy a </a:t>
            </a:r>
            <a:r>
              <a:rPr lang="cs-CZ" sz="1400" dirty="0" err="1"/>
              <a:t>Středočes</a:t>
            </a:r>
            <a:r>
              <a:rPr lang="cs-CZ" sz="1400" dirty="0"/>
              <a:t>. kraje</a:t>
            </a:r>
          </a:p>
          <a:p>
            <a:pPr lvl="1"/>
            <a:r>
              <a:rPr lang="cs-CZ" sz="1400" dirty="0"/>
              <a:t>Iniciace převodu pozemků ve vlastnictví Hl. m. Prahy na MČ Praha 17 (týká se jak parkovišť, tak chodníků a dalších prostor)</a:t>
            </a:r>
          </a:p>
          <a:p>
            <a:pPr lvl="1"/>
            <a:r>
              <a:rPr lang="cs-CZ" sz="1400" dirty="0"/>
              <a:t>Přeměna komerčně využívaných parkovišť (ve vlastnictví Hl. m. Prahy) na běžná parkoviště (optimálně i s převedením do správy MČ P17) sloužící primárně MČ</a:t>
            </a:r>
          </a:p>
          <a:p>
            <a:pPr lvl="1"/>
            <a:r>
              <a:rPr lang="cs-CZ" sz="1400" dirty="0"/>
              <a:t>Přestavba území motolských skládek na volnočasovou zónu (park, hřiště, malá sportoviště, pěší a cyklistické trasy)</a:t>
            </a:r>
          </a:p>
          <a:p>
            <a:pPr lvl="1"/>
            <a:r>
              <a:rPr lang="cs-CZ" sz="1400" dirty="0"/>
              <a:t>Obnova pouličního osvětlení (osazení úspornými světelnými zdroji, eliminace světelného smogu)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V: Zlepšit podmínky pro vzdělávání, kulturu, sport a volný čas</a:t>
            </a:r>
          </a:p>
        </p:txBody>
      </p:sp>
      <p:graphicFrame>
        <p:nvGraphicFramePr>
          <p:cNvPr id="4" name="Tabulka 3"/>
          <p:cNvGraphicFramePr>
            <a:graphicFrameLocks noGrp="1"/>
          </p:cNvGraphicFramePr>
          <p:nvPr/>
        </p:nvGraphicFramePr>
        <p:xfrm>
          <a:off x="395536" y="1268760"/>
          <a:ext cx="7992888" cy="2016224"/>
        </p:xfrm>
        <a:graphic>
          <a:graphicData uri="http://schemas.openxmlformats.org/drawingml/2006/table">
            <a:tbl>
              <a:tblPr/>
              <a:tblGrid>
                <a:gridCol w="7992888">
                  <a:extLst>
                    <a:ext uri="{9D8B030D-6E8A-4147-A177-3AD203B41FA5}">
                      <a16:colId xmlns:a16="http://schemas.microsoft.com/office/drawing/2014/main" xmlns="" val="20000"/>
                    </a:ext>
                  </a:extLst>
                </a:gridCol>
              </a:tblGrid>
              <a:tr h="403245">
                <a:tc>
                  <a:txBody>
                    <a:bodyPr/>
                    <a:lstStyle/>
                    <a:p>
                      <a:pPr algn="l">
                        <a:lnSpc>
                          <a:spcPct val="115000"/>
                        </a:lnSpc>
                        <a:spcAft>
                          <a:spcPts val="0"/>
                        </a:spcAft>
                      </a:pPr>
                      <a:r>
                        <a:rPr lang="cs-CZ" sz="2000" dirty="0">
                          <a:latin typeface="Calibri"/>
                          <a:ea typeface="Calibri"/>
                          <a:cs typeface="Times New Roman"/>
                        </a:rPr>
                        <a:t>Dílčí cíle a výstupy</a:t>
                      </a:r>
                      <a:endParaRPr lang="cs-CZ"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1612979">
                <a:tc>
                  <a:txBody>
                    <a:bodyPr/>
                    <a:lstStyle/>
                    <a:p>
                      <a:pPr marL="342900" lvl="0" indent="-342900" algn="l">
                        <a:lnSpc>
                          <a:spcPct val="115000"/>
                        </a:lnSpc>
                        <a:spcAft>
                          <a:spcPts val="0"/>
                        </a:spcAft>
                        <a:buFont typeface="Symbol"/>
                        <a:buChar char=""/>
                      </a:pPr>
                      <a:r>
                        <a:rPr lang="cs-CZ" sz="2000" dirty="0">
                          <a:latin typeface="Calibri"/>
                          <a:ea typeface="Calibri"/>
                          <a:cs typeface="Times New Roman"/>
                        </a:rPr>
                        <a:t>V.1: Efektivní řešení potřeb v oblasti vzdělávání</a:t>
                      </a:r>
                      <a:endParaRPr lang="cs-CZ" sz="2000" dirty="0">
                        <a:latin typeface="Calibri"/>
                        <a:ea typeface="Times New Roman"/>
                        <a:cs typeface="Times New Roman"/>
                      </a:endParaRPr>
                    </a:p>
                    <a:p>
                      <a:pPr marL="342900" lvl="0" indent="-342900" algn="l">
                        <a:lnSpc>
                          <a:spcPct val="115000"/>
                        </a:lnSpc>
                        <a:spcAft>
                          <a:spcPts val="0"/>
                        </a:spcAft>
                        <a:buFont typeface="Symbol"/>
                        <a:buChar char=""/>
                      </a:pPr>
                      <a:r>
                        <a:rPr lang="cs-CZ" sz="2000" dirty="0">
                          <a:latin typeface="Calibri"/>
                          <a:ea typeface="Calibri"/>
                          <a:cs typeface="Times New Roman"/>
                        </a:rPr>
                        <a:t>V.2: Efektivní využívání kapacit objektů škol</a:t>
                      </a:r>
                      <a:endParaRPr lang="cs-CZ" sz="2000" dirty="0">
                        <a:latin typeface="Calibri"/>
                        <a:ea typeface="Times New Roman"/>
                        <a:cs typeface="Times New Roman"/>
                      </a:endParaRPr>
                    </a:p>
                    <a:p>
                      <a:pPr marL="342900" lvl="0" indent="-342900" algn="l">
                        <a:lnSpc>
                          <a:spcPct val="115000"/>
                        </a:lnSpc>
                        <a:spcAft>
                          <a:spcPts val="0"/>
                        </a:spcAft>
                        <a:buFont typeface="Symbol"/>
                        <a:buChar char=""/>
                      </a:pPr>
                      <a:r>
                        <a:rPr lang="cs-CZ" sz="2000" dirty="0">
                          <a:latin typeface="Calibri"/>
                          <a:ea typeface="Calibri"/>
                          <a:cs typeface="Times New Roman"/>
                        </a:rPr>
                        <a:t>V.3: Rozšíření nabídky pro trávení volného času</a:t>
                      </a:r>
                      <a:endParaRPr lang="cs-CZ" sz="2000" dirty="0">
                        <a:latin typeface="Calibri"/>
                        <a:ea typeface="Times New Roman"/>
                        <a:cs typeface="Times New Roman"/>
                      </a:endParaRPr>
                    </a:p>
                    <a:p>
                      <a:pPr marL="342900" lvl="0" indent="-342900" algn="l">
                        <a:lnSpc>
                          <a:spcPct val="115000"/>
                        </a:lnSpc>
                        <a:spcAft>
                          <a:spcPts val="0"/>
                        </a:spcAft>
                        <a:buFont typeface="Symbol"/>
                        <a:buChar char=""/>
                      </a:pPr>
                      <a:r>
                        <a:rPr lang="cs-CZ" sz="2000" dirty="0">
                          <a:latin typeface="Calibri"/>
                          <a:ea typeface="Calibri"/>
                          <a:cs typeface="Times New Roman"/>
                        </a:rPr>
                        <a:t>V.4: Rozšíření nabídky služeb sociální prevence pro mládež a rodiny</a:t>
                      </a:r>
                      <a:endParaRPr lang="cs-CZ"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V: Zlepšit podmínky pro vzdělávání, kulturu, sport a volný čas</a:t>
            </a:r>
          </a:p>
        </p:txBody>
      </p:sp>
      <p:sp>
        <p:nvSpPr>
          <p:cNvPr id="3" name="Zástupný symbol pro obsah 2"/>
          <p:cNvSpPr>
            <a:spLocks noGrp="1"/>
          </p:cNvSpPr>
          <p:nvPr>
            <p:ph sz="quarter" idx="1"/>
          </p:nvPr>
        </p:nvSpPr>
        <p:spPr>
          <a:xfrm>
            <a:off x="457200" y="1142984"/>
            <a:ext cx="7715200" cy="5330968"/>
          </a:xfrm>
        </p:spPr>
        <p:txBody>
          <a:bodyPr/>
          <a:lstStyle/>
          <a:p>
            <a:r>
              <a:rPr lang="cs-CZ" sz="2000" dirty="0"/>
              <a:t>Typová opatření v rámci dílčího cíle V.1:</a:t>
            </a:r>
          </a:p>
          <a:p>
            <a:pPr lvl="1"/>
            <a:r>
              <a:rPr lang="cs-CZ" sz="1600" dirty="0"/>
              <a:t>Vytvoření motivačního programu pro pedagogy místních MŠ a ZŠ (např. formou zavedení odměn za inovace ve vzdělávání, volnočasové aktivity, apod.)</a:t>
            </a:r>
          </a:p>
          <a:p>
            <a:pPr lvl="1"/>
            <a:r>
              <a:rPr lang="cs-CZ" sz="1600" dirty="0"/>
              <a:t>Realizace podpůrného programu pro pedagogy místních MŠ a ZŠ (např. nabídka bydlení v bytech patřících MČ se zvýhodněným nájmem, bezplatné využívání služeb nabízených příspěvkovými organizacemi MČ, apod.)</a:t>
            </a:r>
          </a:p>
          <a:p>
            <a:pPr lvl="1"/>
            <a:r>
              <a:rPr lang="cs-CZ" sz="1600" dirty="0"/>
              <a:t>Vytvoření podmínek pro umožnění lokalizace SŠ na území MČ či v jejím blízkém okolí (např. nalezení kapacit pro umístění detašovaného pracoviště veřejné SŠ v MČ až dojde k přechodu populačně silných ročníků do SŠ)</a:t>
            </a:r>
          </a:p>
          <a:p>
            <a:pPr lvl="1"/>
            <a:r>
              <a:rPr lang="cs-CZ" sz="1600" dirty="0"/>
              <a:t>Zajištění personálních kapacit pro podporu škol a školských zařízení při přípravě a realizaci dotačních projektů i po ukončení projektu MAP</a:t>
            </a:r>
          </a:p>
          <a:p>
            <a:pPr lvl="1"/>
            <a:r>
              <a:rPr lang="cs-CZ" sz="1600" dirty="0"/>
              <a:t>Pokračování v modernizaci objektů škol a školských zařízení</a:t>
            </a:r>
          </a:p>
          <a:p>
            <a:pPr lvl="1"/>
            <a:r>
              <a:rPr lang="cs-CZ" sz="1600" dirty="0"/>
              <a:t>Modernizace vybavení škol (budování a modernizace </a:t>
            </a:r>
            <a:r>
              <a:rPr lang="cs-CZ" sz="1600"/>
              <a:t>odborných učeben)</a:t>
            </a:r>
            <a:endParaRPr lang="cs-CZ" sz="1600" dirty="0"/>
          </a:p>
          <a:p>
            <a:pPr lvl="1"/>
            <a:r>
              <a:rPr lang="cs-CZ" sz="1600" dirty="0"/>
              <a:t>Další vzdělávání pedagogických pracovníků (IT, didaktické metody, polytechnická výchova, apod.)</a:t>
            </a:r>
          </a:p>
          <a:p>
            <a:pPr lvl="1"/>
            <a:r>
              <a:rPr lang="cs-CZ" sz="1600" dirty="0"/>
              <a:t>Spolupráce s vysokými školami při zajišťování celoživotního vzdělávání a využívání volných kapacit školních budov v MČ</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V: Zlepšit podmínky pro vzdělávání, kulturu, sport a volný čas</a:t>
            </a:r>
          </a:p>
        </p:txBody>
      </p:sp>
      <p:sp>
        <p:nvSpPr>
          <p:cNvPr id="3" name="Zástupný symbol pro obsah 2"/>
          <p:cNvSpPr>
            <a:spLocks noGrp="1"/>
          </p:cNvSpPr>
          <p:nvPr>
            <p:ph sz="quarter" idx="1"/>
          </p:nvPr>
        </p:nvSpPr>
        <p:spPr>
          <a:xfrm>
            <a:off x="457200" y="1142984"/>
            <a:ext cx="7715200" cy="5330968"/>
          </a:xfrm>
        </p:spPr>
        <p:txBody>
          <a:bodyPr/>
          <a:lstStyle/>
          <a:p>
            <a:r>
              <a:rPr lang="cs-CZ" sz="1800" dirty="0"/>
              <a:t>Typová opatření v rámci dílčího cíle V.2:</a:t>
            </a:r>
          </a:p>
          <a:p>
            <a:pPr lvl="1"/>
            <a:r>
              <a:rPr lang="cs-CZ" sz="1500" dirty="0"/>
              <a:t>Průběžný monitoring pohybu obyvatelstva se záměrem včasné predikce poptávky po kapacitách MŠ a ZŠ</a:t>
            </a:r>
          </a:p>
          <a:p>
            <a:pPr lvl="1"/>
            <a:r>
              <a:rPr lang="cs-CZ" sz="1500" dirty="0"/>
              <a:t>Pravidelná aktualizace demografické studie MČ se záměrem včasné predikce poptávky po kapacitách MŠ a ZŠ</a:t>
            </a:r>
          </a:p>
          <a:p>
            <a:pPr lvl="1"/>
            <a:r>
              <a:rPr lang="cs-CZ" sz="1500" dirty="0"/>
              <a:t>Využití prognózovaného růstu kapacit MŠ k přijímání dětí mladších 3 let</a:t>
            </a:r>
          </a:p>
          <a:p>
            <a:pPr lvl="1"/>
            <a:r>
              <a:rPr lang="cs-CZ" sz="1500" dirty="0"/>
              <a:t>Využití případného růstu kapacit ZŠ k zajištění prostor pro celoživotní a volnočasové vzdělávání, další funkce přínosné pro občany MČ či k pronájmu</a:t>
            </a:r>
          </a:p>
          <a:p>
            <a:r>
              <a:rPr lang="cs-CZ" sz="1800" dirty="0"/>
              <a:t>Typová opatření v rámci dílčího cíle V.3:</a:t>
            </a:r>
          </a:p>
          <a:p>
            <a:pPr lvl="1"/>
            <a:r>
              <a:rPr lang="cs-CZ" sz="1500" dirty="0"/>
              <a:t>Dovybavení veřejného prostoru o drobná sportoviště a mobiliář</a:t>
            </a:r>
          </a:p>
          <a:p>
            <a:pPr lvl="1"/>
            <a:r>
              <a:rPr lang="cs-CZ" sz="1500" dirty="0"/>
              <a:t>Zavedení programu rozvoje volnočasového vzdělávání a aktivního trávení volného času (najímání trenérů, terénních pracovníků, volnočasových pedagogů pro aktivizaci a práci s mládeží s rizikovými vzorci chování)</a:t>
            </a:r>
          </a:p>
          <a:p>
            <a:pPr lvl="1"/>
            <a:r>
              <a:rPr lang="cs-CZ" sz="1500" dirty="0"/>
              <a:t>Hledání vnějších zdrojů k systematickému spolufinancování volnočasového vzdělávání a aktivního trávení volného času (sponzoři, MHMP, ESIF, apod.)</a:t>
            </a:r>
          </a:p>
          <a:p>
            <a:pPr lvl="1"/>
            <a:r>
              <a:rPr lang="cs-CZ" sz="1500" dirty="0"/>
              <a:t>Podpora realizace kulturních aktivit ve veřejném prostoru</a:t>
            </a:r>
          </a:p>
          <a:p>
            <a:pPr lvl="1"/>
            <a:r>
              <a:rPr lang="cs-CZ" sz="1500" dirty="0"/>
              <a:t>Spolupráce s vysokými školami uměleckého zaměření za účelem realizace volnočasových programů se zapojením mládeže</a:t>
            </a:r>
          </a:p>
          <a:p>
            <a:pPr lvl="1"/>
            <a:r>
              <a:rPr lang="cs-CZ" sz="1500" dirty="0"/>
              <a:t>Podpora aktivit a rozvoje Klubu 17</a:t>
            </a:r>
          </a:p>
          <a:p>
            <a:pPr lvl="1"/>
            <a:r>
              <a:rPr lang="cs-CZ" sz="1500" dirty="0"/>
              <a:t>Podpora využívání sport. centra Na Chobotě místními občany a organizacemi</a:t>
            </a:r>
          </a:p>
          <a:p>
            <a:pPr lvl="1"/>
            <a:r>
              <a:rPr lang="cs-CZ" sz="1500" dirty="0"/>
              <a:t>Zapojování seniorů do organizace a zajišťování volnočasových aktivit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V: Zlepšit podmínky pro vzdělávání, kulturu, sport a volný čas</a:t>
            </a:r>
          </a:p>
        </p:txBody>
      </p:sp>
      <p:sp>
        <p:nvSpPr>
          <p:cNvPr id="3" name="Zástupný symbol pro obsah 2"/>
          <p:cNvSpPr>
            <a:spLocks noGrp="1"/>
          </p:cNvSpPr>
          <p:nvPr>
            <p:ph sz="quarter" idx="1"/>
          </p:nvPr>
        </p:nvSpPr>
        <p:spPr>
          <a:xfrm>
            <a:off x="457200" y="1142984"/>
            <a:ext cx="7715200" cy="5330968"/>
          </a:xfrm>
        </p:spPr>
        <p:txBody>
          <a:bodyPr/>
          <a:lstStyle/>
          <a:p>
            <a:r>
              <a:rPr lang="cs-CZ" sz="2000" dirty="0"/>
              <a:t>Typová opatření v rámci dílčího cíle V.4:</a:t>
            </a:r>
          </a:p>
          <a:p>
            <a:pPr lvl="1"/>
            <a:r>
              <a:rPr lang="cs-CZ" sz="1700" dirty="0"/>
              <a:t>Podpora speciálních pedagogů na školách</a:t>
            </a:r>
          </a:p>
          <a:p>
            <a:pPr lvl="1"/>
            <a:r>
              <a:rPr lang="cs-CZ" sz="1700" dirty="0"/>
              <a:t>Hledání vnějších zdrojů k systematickému spolufinancování služeb sociální prevence pro mládež a rodiny (sponzoři, MHMP, projekty ESIF, apod.)</a:t>
            </a:r>
          </a:p>
          <a:p>
            <a:pPr lvl="1"/>
            <a:r>
              <a:rPr lang="cs-CZ" sz="1700" dirty="0"/>
              <a:t>Spolupráce aktérů v oblasti výchovně-vzdělávacího procesu, volnočasových aktivit a sociálních služeb pro cílovou skupinu dětí a mládeže</a:t>
            </a:r>
          </a:p>
          <a:p>
            <a:r>
              <a:rPr lang="cs-CZ" sz="2000" dirty="0"/>
              <a:t>Typová opatření přesahující rámec Strategického plánu rozvoje MČ Praha 17:</a:t>
            </a:r>
          </a:p>
          <a:p>
            <a:pPr lvl="1"/>
            <a:r>
              <a:rPr lang="cs-CZ" sz="1700" dirty="0"/>
              <a:t>bez konkrétních typových opaření</a:t>
            </a:r>
            <a:endParaRPr lang="cs-CZ" sz="1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S: Zvýšení sociální stability městské části</a:t>
            </a:r>
          </a:p>
        </p:txBody>
      </p:sp>
      <p:graphicFrame>
        <p:nvGraphicFramePr>
          <p:cNvPr id="4" name="Tabulka 3"/>
          <p:cNvGraphicFramePr>
            <a:graphicFrameLocks noGrp="1"/>
          </p:cNvGraphicFramePr>
          <p:nvPr/>
        </p:nvGraphicFramePr>
        <p:xfrm>
          <a:off x="467544" y="1052736"/>
          <a:ext cx="7848872" cy="2520280"/>
        </p:xfrm>
        <a:graphic>
          <a:graphicData uri="http://schemas.openxmlformats.org/drawingml/2006/table">
            <a:tbl>
              <a:tblPr/>
              <a:tblGrid>
                <a:gridCol w="7848872">
                  <a:extLst>
                    <a:ext uri="{9D8B030D-6E8A-4147-A177-3AD203B41FA5}">
                      <a16:colId xmlns:a16="http://schemas.microsoft.com/office/drawing/2014/main" xmlns="" val="20000"/>
                    </a:ext>
                  </a:extLst>
                </a:gridCol>
              </a:tblGrid>
              <a:tr h="420047">
                <a:tc>
                  <a:txBody>
                    <a:bodyPr/>
                    <a:lstStyle/>
                    <a:p>
                      <a:pPr algn="l">
                        <a:lnSpc>
                          <a:spcPct val="115000"/>
                        </a:lnSpc>
                        <a:spcAft>
                          <a:spcPts val="0"/>
                        </a:spcAft>
                      </a:pPr>
                      <a:r>
                        <a:rPr lang="cs-CZ" sz="1800">
                          <a:latin typeface="Calibri"/>
                          <a:ea typeface="Calibri"/>
                          <a:cs typeface="Times New Roman"/>
                        </a:rPr>
                        <a:t>Dílčí cíle a výstupy</a:t>
                      </a:r>
                      <a:endParaRPr lang="cs-CZ"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2100233">
                <a:tc>
                  <a:txBody>
                    <a:bodyPr/>
                    <a:lstStyle/>
                    <a:p>
                      <a:pPr marL="342900" lvl="0" indent="-342900" algn="l">
                        <a:lnSpc>
                          <a:spcPct val="115000"/>
                        </a:lnSpc>
                        <a:spcAft>
                          <a:spcPts val="0"/>
                        </a:spcAft>
                        <a:buFont typeface="Symbol"/>
                        <a:buChar char=""/>
                      </a:pPr>
                      <a:r>
                        <a:rPr lang="cs-CZ" sz="1800" dirty="0">
                          <a:latin typeface="Calibri"/>
                          <a:ea typeface="Calibri"/>
                          <a:cs typeface="Times New Roman"/>
                        </a:rPr>
                        <a:t>S.1: Zajištění dostačující nabídky potřebných zdravotnických a sociálních služeb</a:t>
                      </a:r>
                      <a:endParaRPr lang="cs-CZ" sz="1800" dirty="0">
                        <a:latin typeface="Calibri"/>
                        <a:ea typeface="Times New Roman"/>
                        <a:cs typeface="Times New Roman"/>
                      </a:endParaRPr>
                    </a:p>
                    <a:p>
                      <a:pPr marL="342900" lvl="0" indent="-342900" algn="l">
                        <a:lnSpc>
                          <a:spcPct val="115000"/>
                        </a:lnSpc>
                        <a:spcAft>
                          <a:spcPts val="0"/>
                        </a:spcAft>
                        <a:buFont typeface="Symbol"/>
                        <a:buChar char=""/>
                      </a:pPr>
                      <a:r>
                        <a:rPr lang="cs-CZ" sz="1800" dirty="0">
                          <a:latin typeface="Calibri"/>
                          <a:ea typeface="Calibri"/>
                          <a:cs typeface="Times New Roman"/>
                        </a:rPr>
                        <a:t>S.2: Zajištění optimálních podmínek pro rostoucí počet seniorů</a:t>
                      </a:r>
                      <a:endParaRPr lang="cs-CZ" sz="1800" dirty="0">
                        <a:latin typeface="Calibri"/>
                        <a:ea typeface="Times New Roman"/>
                        <a:cs typeface="Times New Roman"/>
                      </a:endParaRPr>
                    </a:p>
                    <a:p>
                      <a:pPr marL="342900" lvl="0" indent="-342900" algn="l">
                        <a:lnSpc>
                          <a:spcPct val="115000"/>
                        </a:lnSpc>
                        <a:spcAft>
                          <a:spcPts val="0"/>
                        </a:spcAft>
                        <a:buFont typeface="Symbol"/>
                        <a:buChar char=""/>
                      </a:pPr>
                      <a:r>
                        <a:rPr lang="cs-CZ" sz="1800" dirty="0">
                          <a:latin typeface="Calibri"/>
                          <a:ea typeface="Calibri"/>
                          <a:cs typeface="Times New Roman"/>
                        </a:rPr>
                        <a:t>S.3: Zlepšení v práci s dětmi a mládeží v oblasti vzdělávání a ve službách sociální prevence</a:t>
                      </a:r>
                      <a:endParaRPr lang="cs-CZ" sz="1800" dirty="0">
                        <a:latin typeface="Calibri"/>
                        <a:ea typeface="Times New Roman"/>
                        <a:cs typeface="Times New Roman"/>
                      </a:endParaRPr>
                    </a:p>
                    <a:p>
                      <a:pPr marL="342900" lvl="0" indent="-342900" algn="l">
                        <a:lnSpc>
                          <a:spcPct val="115000"/>
                        </a:lnSpc>
                        <a:spcAft>
                          <a:spcPts val="0"/>
                        </a:spcAft>
                        <a:buFont typeface="Symbol"/>
                        <a:buChar char=""/>
                      </a:pPr>
                      <a:r>
                        <a:rPr lang="cs-CZ" sz="1800" dirty="0">
                          <a:latin typeface="Calibri"/>
                          <a:ea typeface="Calibri"/>
                          <a:cs typeface="Times New Roman"/>
                        </a:rPr>
                        <a:t>S.4: Zlepšení podmínek pro místní sociálně slabé obyvatele</a:t>
                      </a:r>
                      <a:endParaRPr lang="cs-CZ" sz="1800" dirty="0">
                        <a:latin typeface="Calibri"/>
                        <a:ea typeface="Times New Roman"/>
                        <a:cs typeface="Times New Roman"/>
                      </a:endParaRPr>
                    </a:p>
                    <a:p>
                      <a:pPr marL="342900" lvl="0" indent="-342900" algn="l">
                        <a:lnSpc>
                          <a:spcPct val="115000"/>
                        </a:lnSpc>
                        <a:spcAft>
                          <a:spcPts val="0"/>
                        </a:spcAft>
                        <a:buFont typeface="Symbol"/>
                        <a:buChar char=""/>
                      </a:pPr>
                      <a:r>
                        <a:rPr lang="cs-CZ" sz="1800" dirty="0">
                          <a:latin typeface="Calibri"/>
                          <a:ea typeface="Calibri"/>
                          <a:cs typeface="Times New Roman"/>
                        </a:rPr>
                        <a:t>S.5: Zvýšení atraktivity vybavenosti městské části pro mladé obyvatele</a:t>
                      </a:r>
                      <a:endParaRPr lang="cs-CZ"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S: Zvýšení sociální stability městské části</a:t>
            </a:r>
          </a:p>
        </p:txBody>
      </p:sp>
      <p:sp>
        <p:nvSpPr>
          <p:cNvPr id="3" name="Zástupný symbol pro obsah 2"/>
          <p:cNvSpPr>
            <a:spLocks noGrp="1"/>
          </p:cNvSpPr>
          <p:nvPr>
            <p:ph sz="quarter" idx="1"/>
          </p:nvPr>
        </p:nvSpPr>
        <p:spPr>
          <a:xfrm>
            <a:off x="457200" y="1142984"/>
            <a:ext cx="7859216" cy="5330968"/>
          </a:xfrm>
        </p:spPr>
        <p:txBody>
          <a:bodyPr/>
          <a:lstStyle/>
          <a:p>
            <a:r>
              <a:rPr lang="cs-CZ" dirty="0"/>
              <a:t>Typová opatření v rámci dílčího cíle S.1:</a:t>
            </a:r>
          </a:p>
          <a:p>
            <a:pPr lvl="1"/>
            <a:r>
              <a:rPr lang="cs-CZ" sz="1800" dirty="0"/>
              <a:t>Aktivní role MČ při zajišťování nedostatkových kapacit zdravotní péče (nabídka prostor vlastněných MČ pro ordinace praktického lékaře za zvýhodněných podmínek, inzerce poptávky po lékařích, vyhledávání vhodných adeptů mezi absolventy, nabídka bydlení v městských bytech, asistence při zajišťování klientely, apod.)</a:t>
            </a:r>
          </a:p>
          <a:p>
            <a:pPr lvl="1"/>
            <a:r>
              <a:rPr lang="cs-CZ" sz="1800" dirty="0"/>
              <a:t>Zajištění vnějších finančních zdrojů na spolufinancování hospicové a paliativní péče (např. k provozování v rámci CSZS)</a:t>
            </a:r>
          </a:p>
          <a:p>
            <a:pPr lvl="1"/>
            <a:r>
              <a:rPr lang="cs-CZ" sz="1800" dirty="0"/>
              <a:t>Podpora dobrovolnictví a komunitní spolupráce rodin osob s hendikepem, dlouhodobě nemocných a osob v terminálním stádiu včetně propojení s dalšími službami sociální péče</a:t>
            </a:r>
          </a:p>
          <a:p>
            <a:pPr lvl="1"/>
            <a:r>
              <a:rPr lang="cs-CZ" sz="1800" dirty="0"/>
              <a:t>Zlepšení informovanosti seniorů a klientů sociálních služeb o poskytovaných službách a aktivitách (např. prostřednictvím strukturování informací podle jednotlivých cílových skupin)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S: Zvýšení sociální stability městské části</a:t>
            </a:r>
          </a:p>
        </p:txBody>
      </p:sp>
      <p:sp>
        <p:nvSpPr>
          <p:cNvPr id="3" name="Zástupný symbol pro obsah 2"/>
          <p:cNvSpPr>
            <a:spLocks noGrp="1"/>
          </p:cNvSpPr>
          <p:nvPr>
            <p:ph sz="quarter" idx="1"/>
          </p:nvPr>
        </p:nvSpPr>
        <p:spPr>
          <a:xfrm>
            <a:off x="457200" y="1142984"/>
            <a:ext cx="7859216" cy="5330968"/>
          </a:xfrm>
        </p:spPr>
        <p:txBody>
          <a:bodyPr/>
          <a:lstStyle/>
          <a:p>
            <a:r>
              <a:rPr lang="cs-CZ" sz="2000" dirty="0"/>
              <a:t>Typová opatření v rámci dílčího cíle S.2:</a:t>
            </a:r>
          </a:p>
          <a:p>
            <a:pPr lvl="1"/>
            <a:r>
              <a:rPr lang="cs-CZ" sz="1700" dirty="0"/>
              <a:t>Výstavba domu s pečovatelskou službou </a:t>
            </a:r>
          </a:p>
          <a:p>
            <a:pPr lvl="1"/>
            <a:r>
              <a:rPr lang="cs-CZ" sz="1700" dirty="0"/>
              <a:t>Pokračování v realizaci bezbariérových úprav veřejného prostoru (snížené přechody, vodící linie pro nevidomé, důsledné označování výkopů pro nevidomé)</a:t>
            </a:r>
          </a:p>
          <a:p>
            <a:pPr lvl="1"/>
            <a:r>
              <a:rPr lang="cs-CZ" sz="1700" dirty="0"/>
              <a:t>Doplňování veřejného prostoru mobiliářem pro seniory (ergonomické lavičky na vhodných a přehledných místech, mobilní toalety v lesoparku Řepy, apod.)</a:t>
            </a:r>
          </a:p>
          <a:p>
            <a:pPr lvl="1"/>
            <a:r>
              <a:rPr lang="cs-CZ" sz="1700" dirty="0"/>
              <a:t>Zajištění dostatečných kapacit sociálních a zdravotnických pracovníků mj. prostřednictvím nefinančních výhod (bydlení v bytech MČ za zvýhodněných podmínek, zvýhodněné využívání služeb poskytovaných příspěvkovými organizacemi MČ, apod.)</a:t>
            </a:r>
          </a:p>
          <a:p>
            <a:pPr lvl="1"/>
            <a:r>
              <a:rPr lang="cs-CZ" sz="1700" dirty="0"/>
              <a:t>Podpora programů aktivního stárnutí v dostatečné kapacitě vzhledem k rostoucímu počtu seniorů (preventivní aktivity pro seniory, kluby seniorů, další vzdělávání, „vzdělávání ke stárnutí“, společenský život, sportovní aktivity, apod.)</a:t>
            </a:r>
          </a:p>
          <a:p>
            <a:pPr lvl="1"/>
            <a:r>
              <a:rPr lang="cs-CZ" sz="1700" dirty="0"/>
              <a:t>Podpora setkávání a spolupráce v rámci místní komunity a zapojení seniorů do chodu komunity (např. dobrovolnictví seniorů v oblasti hlídání dětí a realizace volnočasových aktivit pro děti, mezigenerační aktivity)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S: Zvýšení sociální stability městské části</a:t>
            </a:r>
          </a:p>
        </p:txBody>
      </p:sp>
      <p:sp>
        <p:nvSpPr>
          <p:cNvPr id="3" name="Zástupný symbol pro obsah 2"/>
          <p:cNvSpPr>
            <a:spLocks noGrp="1"/>
          </p:cNvSpPr>
          <p:nvPr>
            <p:ph sz="quarter" idx="1"/>
          </p:nvPr>
        </p:nvSpPr>
        <p:spPr>
          <a:xfrm>
            <a:off x="457200" y="1142984"/>
            <a:ext cx="7859216" cy="5330968"/>
          </a:xfrm>
        </p:spPr>
        <p:txBody>
          <a:bodyPr/>
          <a:lstStyle/>
          <a:p>
            <a:r>
              <a:rPr lang="cs-CZ" sz="2000" dirty="0"/>
              <a:t>Typová opatření v rámci dílčího cíle S.3:</a:t>
            </a:r>
          </a:p>
          <a:p>
            <a:pPr lvl="1"/>
            <a:r>
              <a:rPr lang="cs-CZ" sz="1700" dirty="0"/>
              <a:t>Podpora rozvoje dostupnosti volnočasového vyžití a aktivního trávení volného času (najímání trenérů, terénních pracovníků, volnočasových pedagogů pro aktivizaci a práci s dětmi a mládeží s rizikovým chováním, podpora dostupnosti volnočasových aktivit pro děti ze sociálně slabých rodin)</a:t>
            </a:r>
          </a:p>
          <a:p>
            <a:pPr lvl="1"/>
            <a:r>
              <a:rPr lang="cs-CZ" sz="1700" dirty="0"/>
              <a:t>Hledání vnějších zdrojů k systematickému spolufinancování volnočasového vyžití (sponzoři, MHMP, projekty ESIF, apod.)</a:t>
            </a:r>
          </a:p>
          <a:p>
            <a:pPr lvl="1"/>
            <a:r>
              <a:rPr lang="cs-CZ" sz="1700" dirty="0"/>
              <a:t>Podpora spolupráce aktérů v oblasti výchovně-vzdělávacího procesu, volnočasových aktivit a sociálních služeb pro cílovou skupinu dětí a mládeže</a:t>
            </a:r>
          </a:p>
          <a:p>
            <a:pPr lvl="1"/>
            <a:r>
              <a:rPr lang="cs-CZ" sz="1700" dirty="0"/>
              <a:t>Podpora aktivit a rozvoje Klubu 17</a:t>
            </a:r>
          </a:p>
          <a:p>
            <a:r>
              <a:rPr lang="cs-CZ" sz="2000" dirty="0"/>
              <a:t>Typová opatření v rámci dílčího cíle S.4:</a:t>
            </a:r>
          </a:p>
          <a:p>
            <a:pPr lvl="1"/>
            <a:r>
              <a:rPr lang="cs-CZ" sz="1700" dirty="0"/>
              <a:t>Zajištění dostatečných kapacit sociálního (resp. „ústupového“) bydlení pro místní sociálně slabé občany</a:t>
            </a:r>
          </a:p>
          <a:p>
            <a:pPr lvl="1"/>
            <a:r>
              <a:rPr lang="cs-CZ" sz="1700" dirty="0"/>
              <a:t>Rozšíření odborného sociálního poradenství o právní poradenství (problematika dluhů, bydlení, apod.)</a:t>
            </a:r>
          </a:p>
          <a:p>
            <a:endParaRPr lang="cs-CZ"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Cíl S: Zvýšení sociální stability městské části</a:t>
            </a:r>
          </a:p>
        </p:txBody>
      </p:sp>
      <p:sp>
        <p:nvSpPr>
          <p:cNvPr id="3" name="Zástupný symbol pro obsah 2"/>
          <p:cNvSpPr>
            <a:spLocks noGrp="1"/>
          </p:cNvSpPr>
          <p:nvPr>
            <p:ph sz="quarter" idx="1"/>
          </p:nvPr>
        </p:nvSpPr>
        <p:spPr>
          <a:xfrm>
            <a:off x="457200" y="1142984"/>
            <a:ext cx="7859216" cy="5330968"/>
          </a:xfrm>
        </p:spPr>
        <p:txBody>
          <a:bodyPr/>
          <a:lstStyle/>
          <a:p>
            <a:r>
              <a:rPr lang="cs-CZ" dirty="0"/>
              <a:t>Typová opatření v rámci dílčího cíle S.5:</a:t>
            </a:r>
          </a:p>
          <a:p>
            <a:pPr lvl="1"/>
            <a:r>
              <a:rPr lang="cs-CZ" dirty="0"/>
              <a:t>Zlepšování služeb pro rodiny s dětmi (využívání kapacit MŠ pro děti do 3 let, podpora péče o děti do 3 let, podpora široké nabídky volnočasového vyžití pro děti, důraz na kvalitu škol, podpora vzniku zařízení pro setkávání rodičů s malými dětmi – např. zajištění větších prostor pro MC Řepík)</a:t>
            </a:r>
          </a:p>
          <a:p>
            <a:pPr lvl="1"/>
            <a:r>
              <a:rPr lang="cs-CZ" dirty="0"/>
              <a:t>Zkvalitňování veřejných prostor i s ohledem na cílovou skupinu mladých lidí (v návaznosti na cíl U.1)</a:t>
            </a:r>
          </a:p>
          <a:p>
            <a:pPr lvl="1"/>
            <a:r>
              <a:rPr lang="cs-CZ" dirty="0"/>
              <a:t>Podpora bydlení pro mladé lidi (např. formou podpory rozvoje družstevního bydlení ze strany MČ)</a:t>
            </a:r>
          </a:p>
          <a:p>
            <a:r>
              <a:rPr lang="cs-CZ" dirty="0"/>
              <a:t>Typová opatření přesahující rámec Strategického plánu rozvoje MČ Praha 17:</a:t>
            </a:r>
          </a:p>
          <a:p>
            <a:pPr lvl="1"/>
            <a:r>
              <a:rPr lang="cs-CZ" dirty="0"/>
              <a:t>Komplexní řešení problematiky bezdomovců v hl. m. Praze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54050"/>
          </a:xfrm>
        </p:spPr>
        <p:txBody>
          <a:bodyPr/>
          <a:lstStyle/>
          <a:p>
            <a:pPr eaLnBrk="1" fontAlgn="auto" hangingPunct="1">
              <a:spcAft>
                <a:spcPts val="0"/>
              </a:spcAft>
              <a:defRPr/>
            </a:pPr>
            <a:r>
              <a:rPr lang="cs-CZ" dirty="0"/>
              <a:t>Struktura dokumentu</a:t>
            </a:r>
          </a:p>
        </p:txBody>
      </p:sp>
      <p:sp>
        <p:nvSpPr>
          <p:cNvPr id="10243" name="Zástupný symbol pro obsah 2"/>
          <p:cNvSpPr>
            <a:spLocks noGrp="1"/>
          </p:cNvSpPr>
          <p:nvPr>
            <p:ph sz="quarter" idx="1"/>
          </p:nvPr>
        </p:nvSpPr>
        <p:spPr>
          <a:xfrm>
            <a:off x="457200" y="1143000"/>
            <a:ext cx="7467600" cy="5330825"/>
          </a:xfrm>
        </p:spPr>
        <p:txBody>
          <a:bodyPr/>
          <a:lstStyle/>
          <a:p>
            <a:pPr eaLnBrk="1" hangingPunct="1"/>
            <a:r>
              <a:rPr lang="cs-CZ" b="1" dirty="0"/>
              <a:t>Analytická část</a:t>
            </a:r>
          </a:p>
          <a:p>
            <a:pPr lvl="1" eaLnBrk="1" hangingPunct="1"/>
            <a:r>
              <a:rPr lang="cs-CZ" dirty="0"/>
              <a:t>„kde jsme“</a:t>
            </a:r>
          </a:p>
          <a:p>
            <a:pPr lvl="1" eaLnBrk="1" hangingPunct="1"/>
            <a:r>
              <a:rPr lang="cs-CZ" dirty="0"/>
              <a:t>analytický profil MČ, dotazníkové šetření mezi obyvateli, rozhovory se zástupci místních organizací, SWOT analýza – </a:t>
            </a:r>
            <a:r>
              <a:rPr lang="cs-CZ" dirty="0">
                <a:solidFill>
                  <a:schemeClr val="accent1">
                    <a:lumMod val="75000"/>
                  </a:schemeClr>
                </a:solidFill>
              </a:rPr>
              <a:t>dokončeno </a:t>
            </a:r>
          </a:p>
          <a:p>
            <a:pPr eaLnBrk="1" hangingPunct="1"/>
            <a:r>
              <a:rPr lang="cs-CZ" b="1" dirty="0"/>
              <a:t>Návrhová část</a:t>
            </a:r>
          </a:p>
          <a:p>
            <a:pPr lvl="1" eaLnBrk="1" hangingPunct="1"/>
            <a:r>
              <a:rPr lang="cs-CZ" dirty="0"/>
              <a:t>„kam chceme jít“</a:t>
            </a:r>
          </a:p>
          <a:p>
            <a:pPr lvl="1" eaLnBrk="1" hangingPunct="1"/>
            <a:r>
              <a:rPr lang="cs-CZ" dirty="0"/>
              <a:t>návrh rozvojových scénářů/rozvojové vize, identifikace hlavních problémů, návrh opatření – </a:t>
            </a:r>
            <a:r>
              <a:rPr lang="cs-CZ" dirty="0">
                <a:solidFill>
                  <a:schemeClr val="accent1">
                    <a:lumMod val="75000"/>
                  </a:schemeClr>
                </a:solidFill>
              </a:rPr>
              <a:t>dokončeno</a:t>
            </a:r>
          </a:p>
          <a:p>
            <a:pPr eaLnBrk="1" hangingPunct="1"/>
            <a:r>
              <a:rPr lang="cs-CZ" b="1" dirty="0"/>
              <a:t>Implementační část</a:t>
            </a:r>
          </a:p>
          <a:p>
            <a:pPr lvl="1" eaLnBrk="1" hangingPunct="1"/>
            <a:r>
              <a:rPr lang="cs-CZ" dirty="0"/>
              <a:t>„jak tam chceme dojít“</a:t>
            </a:r>
          </a:p>
          <a:p>
            <a:pPr lvl="1" eaLnBrk="1" hangingPunct="1"/>
            <a:r>
              <a:rPr lang="cs-CZ" dirty="0"/>
              <a:t>návrh akčního plánu, návrh způsobu realizace dokumentu a další práce s ním – </a:t>
            </a:r>
            <a:r>
              <a:rPr lang="cs-CZ" dirty="0">
                <a:solidFill>
                  <a:schemeClr val="accent1">
                    <a:lumMod val="75000"/>
                  </a:schemeClr>
                </a:solidFill>
              </a:rPr>
              <a:t>rozpracováno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54050"/>
          </a:xfrm>
        </p:spPr>
        <p:txBody>
          <a:bodyPr/>
          <a:lstStyle/>
          <a:p>
            <a:pPr eaLnBrk="1" hangingPunct="1">
              <a:defRPr/>
            </a:pPr>
            <a:r>
              <a:rPr lang="cs-CZ" dirty="0"/>
              <a:t>Dotazy a komentáře</a:t>
            </a:r>
          </a:p>
        </p:txBody>
      </p:sp>
      <p:sp>
        <p:nvSpPr>
          <p:cNvPr id="44035" name="Zástupný symbol pro obsah 2"/>
          <p:cNvSpPr>
            <a:spLocks noGrp="1"/>
          </p:cNvSpPr>
          <p:nvPr>
            <p:ph sz="quarter" idx="1"/>
          </p:nvPr>
        </p:nvSpPr>
        <p:spPr>
          <a:xfrm>
            <a:off x="457200" y="1143000"/>
            <a:ext cx="7467600" cy="5330825"/>
          </a:xfrm>
        </p:spPr>
        <p:txBody>
          <a:bodyPr/>
          <a:lstStyle/>
          <a:p>
            <a:pPr eaLnBrk="1" hangingPunct="1"/>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Návrhová část</a:t>
            </a:r>
          </a:p>
        </p:txBody>
      </p:sp>
      <p:sp>
        <p:nvSpPr>
          <p:cNvPr id="3" name="Zástupný symbol pro obsah 2"/>
          <p:cNvSpPr>
            <a:spLocks noGrp="1"/>
          </p:cNvSpPr>
          <p:nvPr>
            <p:ph sz="quarter" idx="1"/>
          </p:nvPr>
        </p:nvSpPr>
        <p:spPr/>
        <p:txBody>
          <a:bodyPr/>
          <a:lstStyle/>
          <a:p>
            <a:r>
              <a:rPr lang="cs-CZ" dirty="0"/>
              <a:t>Vize</a:t>
            </a:r>
          </a:p>
          <a:p>
            <a:r>
              <a:rPr lang="cs-CZ" dirty="0"/>
              <a:t>Problémová analýza (stromy problémů)</a:t>
            </a:r>
          </a:p>
          <a:p>
            <a:r>
              <a:rPr lang="cs-CZ" dirty="0"/>
              <a:t>Návrh cílů a opatření (stromy cílů)</a:t>
            </a:r>
          </a:p>
          <a:p>
            <a:r>
              <a:rPr lang="cs-CZ" dirty="0"/>
              <a:t>Podrobný popis jednotlivých cílů</a:t>
            </a:r>
          </a:p>
          <a:p>
            <a:r>
              <a:rPr lang="cs-CZ" dirty="0"/>
              <a:t>Akční plán</a:t>
            </a:r>
          </a:p>
        </p:txBody>
      </p:sp>
      <p:sp>
        <p:nvSpPr>
          <p:cNvPr id="4" name="TextovéPole 3"/>
          <p:cNvSpPr txBox="1"/>
          <p:nvPr/>
        </p:nvSpPr>
        <p:spPr>
          <a:xfrm>
            <a:off x="562372" y="4431977"/>
            <a:ext cx="2071688" cy="3698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defPPr>
              <a:defRPr lang="cs-C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cs-CZ" dirty="0"/>
              <a:t>Důsledky</a:t>
            </a:r>
          </a:p>
        </p:txBody>
      </p:sp>
      <p:sp>
        <p:nvSpPr>
          <p:cNvPr id="5" name="TextovéPole 4"/>
          <p:cNvSpPr txBox="1"/>
          <p:nvPr/>
        </p:nvSpPr>
        <p:spPr>
          <a:xfrm>
            <a:off x="562372" y="5574977"/>
            <a:ext cx="2071688" cy="3698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defPPr>
              <a:defRPr lang="cs-C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cs-CZ" dirty="0"/>
              <a:t>Příčiny</a:t>
            </a:r>
          </a:p>
        </p:txBody>
      </p:sp>
      <p:sp>
        <p:nvSpPr>
          <p:cNvPr id="6" name="TextovéPole 5"/>
          <p:cNvSpPr txBox="1"/>
          <p:nvPr/>
        </p:nvSpPr>
        <p:spPr>
          <a:xfrm>
            <a:off x="562372" y="5003477"/>
            <a:ext cx="2071688" cy="3698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defPPr>
              <a:defRPr lang="cs-C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cs-CZ" dirty="0"/>
              <a:t>Hlavní problém</a:t>
            </a:r>
          </a:p>
        </p:txBody>
      </p:sp>
      <p:sp>
        <p:nvSpPr>
          <p:cNvPr id="7" name="TextovéPole 6"/>
          <p:cNvSpPr txBox="1"/>
          <p:nvPr/>
        </p:nvSpPr>
        <p:spPr>
          <a:xfrm>
            <a:off x="562372" y="3789040"/>
            <a:ext cx="2071688" cy="3698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cs-CZ" dirty="0"/>
              <a:t>Strom problémů</a:t>
            </a:r>
          </a:p>
        </p:txBody>
      </p:sp>
      <p:sp>
        <p:nvSpPr>
          <p:cNvPr id="8" name="TextovéPole 7"/>
          <p:cNvSpPr txBox="1"/>
          <p:nvPr/>
        </p:nvSpPr>
        <p:spPr>
          <a:xfrm>
            <a:off x="3419872" y="3789040"/>
            <a:ext cx="1785938" cy="3698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cs-CZ" dirty="0"/>
              <a:t>Strom cílů</a:t>
            </a:r>
          </a:p>
        </p:txBody>
      </p:sp>
      <p:sp>
        <p:nvSpPr>
          <p:cNvPr id="9" name="TextovéPole 8"/>
          <p:cNvSpPr txBox="1"/>
          <p:nvPr/>
        </p:nvSpPr>
        <p:spPr>
          <a:xfrm>
            <a:off x="3419872" y="4431977"/>
            <a:ext cx="1785938" cy="3698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defPPr>
              <a:defRPr lang="cs-C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cs-CZ" dirty="0"/>
              <a:t>Dopady</a:t>
            </a:r>
          </a:p>
        </p:txBody>
      </p:sp>
      <p:sp>
        <p:nvSpPr>
          <p:cNvPr id="10" name="TextovéPole 9"/>
          <p:cNvSpPr txBox="1"/>
          <p:nvPr/>
        </p:nvSpPr>
        <p:spPr>
          <a:xfrm>
            <a:off x="3419872" y="5003477"/>
            <a:ext cx="1785938" cy="3698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defPPr>
              <a:defRPr lang="cs-C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cs-CZ" dirty="0"/>
              <a:t>Cíl</a:t>
            </a:r>
          </a:p>
        </p:txBody>
      </p:sp>
      <p:sp>
        <p:nvSpPr>
          <p:cNvPr id="11" name="TextovéPole 10"/>
          <p:cNvSpPr txBox="1"/>
          <p:nvPr/>
        </p:nvSpPr>
        <p:spPr>
          <a:xfrm>
            <a:off x="3419872" y="5574977"/>
            <a:ext cx="1785938" cy="3698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defPPr>
              <a:defRPr lang="cs-C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cs-CZ" dirty="0"/>
              <a:t>Strategie</a:t>
            </a:r>
          </a:p>
        </p:txBody>
      </p:sp>
      <p:sp>
        <p:nvSpPr>
          <p:cNvPr id="12" name="Šipka doprava 11"/>
          <p:cNvSpPr/>
          <p:nvPr/>
        </p:nvSpPr>
        <p:spPr>
          <a:xfrm>
            <a:off x="2848372" y="4503415"/>
            <a:ext cx="428625" cy="214312"/>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cs-CZ"/>
          </a:p>
        </p:txBody>
      </p:sp>
      <p:sp>
        <p:nvSpPr>
          <p:cNvPr id="13" name="Šipka doprava 12"/>
          <p:cNvSpPr/>
          <p:nvPr/>
        </p:nvSpPr>
        <p:spPr>
          <a:xfrm>
            <a:off x="2848372" y="5074915"/>
            <a:ext cx="428625" cy="214312"/>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cs-CZ"/>
          </a:p>
        </p:txBody>
      </p:sp>
      <p:sp>
        <p:nvSpPr>
          <p:cNvPr id="14" name="Šipka doprava 13"/>
          <p:cNvSpPr/>
          <p:nvPr/>
        </p:nvSpPr>
        <p:spPr>
          <a:xfrm>
            <a:off x="2848372" y="5646415"/>
            <a:ext cx="428625" cy="214312"/>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cs-CZ"/>
          </a:p>
        </p:txBody>
      </p:sp>
      <p:sp>
        <p:nvSpPr>
          <p:cNvPr id="15" name="Šipka doprava 14"/>
          <p:cNvSpPr/>
          <p:nvPr/>
        </p:nvSpPr>
        <p:spPr>
          <a:xfrm>
            <a:off x="5420122" y="4503415"/>
            <a:ext cx="428625" cy="214312"/>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cs-CZ"/>
          </a:p>
        </p:txBody>
      </p:sp>
      <p:sp>
        <p:nvSpPr>
          <p:cNvPr id="16" name="Šipka doprava 15"/>
          <p:cNvSpPr/>
          <p:nvPr/>
        </p:nvSpPr>
        <p:spPr>
          <a:xfrm>
            <a:off x="5420122" y="5074915"/>
            <a:ext cx="428625" cy="214312"/>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cs-CZ"/>
          </a:p>
        </p:txBody>
      </p:sp>
      <p:sp>
        <p:nvSpPr>
          <p:cNvPr id="17" name="Šipka doprava 16"/>
          <p:cNvSpPr/>
          <p:nvPr/>
        </p:nvSpPr>
        <p:spPr>
          <a:xfrm>
            <a:off x="5420122" y="5646415"/>
            <a:ext cx="428625" cy="214312"/>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cs-CZ"/>
          </a:p>
        </p:txBody>
      </p:sp>
      <p:sp>
        <p:nvSpPr>
          <p:cNvPr id="18" name="TextovéPole 17"/>
          <p:cNvSpPr txBox="1"/>
          <p:nvPr/>
        </p:nvSpPr>
        <p:spPr>
          <a:xfrm>
            <a:off x="6063060" y="4431977"/>
            <a:ext cx="1643062" cy="1511300"/>
          </a:xfrm>
          <a:prstGeom prst="rect">
            <a:avLst/>
          </a:prstGeom>
        </p:spPr>
        <p:style>
          <a:lnRef idx="1">
            <a:schemeClr val="accent4"/>
          </a:lnRef>
          <a:fillRef idx="2">
            <a:schemeClr val="accent4"/>
          </a:fillRef>
          <a:effectRef idx="1">
            <a:schemeClr val="accent4"/>
          </a:effectRef>
          <a:fontRef idx="minor">
            <a:schemeClr val="dk1"/>
          </a:fontRef>
        </p:style>
        <p:txBody>
          <a:bodyPr anchor="ctr">
            <a:spAutoFit/>
          </a:bodyPr>
          <a:lstStyle>
            <a:defPPr>
              <a:defRPr lang="cs-CZ"/>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cs-CZ" dirty="0"/>
              <a:t>Podrobný popis cílů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Vize</a:t>
            </a:r>
          </a:p>
        </p:txBody>
      </p:sp>
      <p:sp>
        <p:nvSpPr>
          <p:cNvPr id="3" name="Zástupný symbol pro obsah 2"/>
          <p:cNvSpPr>
            <a:spLocks noGrp="1"/>
          </p:cNvSpPr>
          <p:nvPr>
            <p:ph sz="quarter" idx="1"/>
          </p:nvPr>
        </p:nvSpPr>
        <p:spPr/>
        <p:txBody>
          <a:bodyPr/>
          <a:lstStyle/>
          <a:p>
            <a:r>
              <a:rPr lang="cs-CZ" b="1" dirty="0"/>
              <a:t>Praha 17 – citlivé spojení města s venkovem</a:t>
            </a:r>
          </a:p>
          <a:p>
            <a:endParaRPr lang="cs-CZ" b="1" dirty="0"/>
          </a:p>
          <a:p>
            <a:r>
              <a:rPr lang="cs-CZ" dirty="0"/>
              <a:t>Integrace pozitivních prvků městského prostředí (dopravní dostupnost, blízkost pracovních příležitostí, dobrá občanská vybavenost atd.) a pozitivních prvků prostředí venkovského (relativně zdravé přírodní prostředí, blízkost zeleně, stabilní sociální prostředí)</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Vize – hlavní teze</a:t>
            </a:r>
          </a:p>
        </p:txBody>
      </p:sp>
      <p:sp>
        <p:nvSpPr>
          <p:cNvPr id="3" name="Zástupný symbol pro obsah 2"/>
          <p:cNvSpPr>
            <a:spLocks noGrp="1"/>
          </p:cNvSpPr>
          <p:nvPr>
            <p:ph sz="quarter" idx="1"/>
          </p:nvPr>
        </p:nvSpPr>
        <p:spPr/>
        <p:txBody>
          <a:bodyPr/>
          <a:lstStyle/>
          <a:p>
            <a:r>
              <a:rPr lang="cs-CZ" dirty="0"/>
              <a:t>Vzdělávání</a:t>
            </a:r>
          </a:p>
          <a:p>
            <a:pPr lvl="1"/>
            <a:r>
              <a:rPr lang="cs-CZ" dirty="0"/>
              <a:t>stabilizace stávající infrastruktury mateřského a základního vzdělávání</a:t>
            </a:r>
          </a:p>
          <a:p>
            <a:pPr lvl="1"/>
            <a:r>
              <a:rPr lang="cs-CZ" dirty="0"/>
              <a:t>důraz na zkvalitňování vzdělávacího procesu prostřednictvím „měkkých“ projektů</a:t>
            </a:r>
          </a:p>
          <a:p>
            <a:pPr lvl="1"/>
            <a:r>
              <a:rPr lang="cs-CZ" dirty="0"/>
              <a:t>zlepšení nabídky pro obyvatele Prahy 17 v oblasti středoškolského vzdělávání</a:t>
            </a:r>
          </a:p>
          <a:p>
            <a:pPr lvl="1"/>
            <a:r>
              <a:rPr lang="cs-CZ" dirty="0"/>
              <a:t>rozvoj zařízení pro volný čas a neformální vzdělávání, zejména směrem k dospívajícím, rodinám a seniorům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Vize – hlavní teze</a:t>
            </a:r>
          </a:p>
        </p:txBody>
      </p:sp>
      <p:sp>
        <p:nvSpPr>
          <p:cNvPr id="3" name="Zástupný symbol pro obsah 2"/>
          <p:cNvSpPr>
            <a:spLocks noGrp="1"/>
          </p:cNvSpPr>
          <p:nvPr>
            <p:ph sz="quarter" idx="1"/>
          </p:nvPr>
        </p:nvSpPr>
        <p:spPr/>
        <p:txBody>
          <a:bodyPr/>
          <a:lstStyle/>
          <a:p>
            <a:r>
              <a:rPr lang="cs-CZ" dirty="0"/>
              <a:t>Sociální služby</a:t>
            </a:r>
          </a:p>
          <a:p>
            <a:pPr lvl="1"/>
            <a:r>
              <a:rPr lang="cs-CZ" dirty="0"/>
              <a:t>posílení vybavenosti a infrastruktury pro péči o rychle rostoucí počet seniorů</a:t>
            </a:r>
          </a:p>
          <a:p>
            <a:pPr lvl="1"/>
            <a:r>
              <a:rPr lang="cs-CZ" dirty="0"/>
              <a:t>služby, které v městské části a její okolí nyní chybějí nebo mají nedostatečný rozsah (paliativní a hospicová péče, služby sociální prevence pro mládež, ordinace praktických lékařů pro dospělé, sociální bydlení atd.)</a:t>
            </a:r>
          </a:p>
          <a:p>
            <a:pPr lvl="1"/>
            <a:r>
              <a:rPr lang="cs-CZ" dirty="0"/>
              <a:t>vytvoření adekvátních podmínek pro pracovníky v oblasti sociálních služeb a personální stabilizace tohoto sektoru</a:t>
            </a:r>
          </a:p>
          <a:p>
            <a:pPr lvl="1"/>
            <a:r>
              <a:rPr lang="cs-CZ" dirty="0"/>
              <a:t>zvýšení atraktivity městské části pro mladé obyvatele</a:t>
            </a:r>
          </a:p>
          <a:p>
            <a:pPr lvl="1"/>
            <a:r>
              <a:rPr lang="cs-CZ" dirty="0"/>
              <a:t>podpora komunitního života a spolupráce mezi obyvateli, spolky a dalšími institucemi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Vize – hlavní teze</a:t>
            </a:r>
          </a:p>
        </p:txBody>
      </p:sp>
      <p:sp>
        <p:nvSpPr>
          <p:cNvPr id="3" name="Zástupný symbol pro obsah 2"/>
          <p:cNvSpPr>
            <a:spLocks noGrp="1"/>
          </p:cNvSpPr>
          <p:nvPr>
            <p:ph sz="quarter" idx="1"/>
          </p:nvPr>
        </p:nvSpPr>
        <p:spPr/>
        <p:txBody>
          <a:bodyPr/>
          <a:lstStyle/>
          <a:p>
            <a:r>
              <a:rPr lang="cs-CZ" dirty="0"/>
              <a:t>Doprava, infrastruktura a životní prostředí</a:t>
            </a:r>
          </a:p>
          <a:p>
            <a:pPr lvl="1"/>
            <a:r>
              <a:rPr lang="cs-CZ" sz="1800" dirty="0"/>
              <a:t>síť páteřních komunikací pro bezpečnou cyklistickou a pěší dopravu</a:t>
            </a:r>
          </a:p>
          <a:p>
            <a:pPr lvl="1"/>
            <a:r>
              <a:rPr lang="cs-CZ" sz="1800" dirty="0"/>
              <a:t>provázání individuální automobilové dopravy s dopravou hromadnou (s využitím stávající tramvajové trati, linek metra A </a:t>
            </a:r>
            <a:r>
              <a:rPr lang="cs-CZ" sz="1800" dirty="0" err="1"/>
              <a:t>a</a:t>
            </a:r>
            <a:r>
              <a:rPr lang="cs-CZ" sz="1800" dirty="0"/>
              <a:t> B a železnice č. 122) a cyklistickou</a:t>
            </a:r>
          </a:p>
          <a:p>
            <a:pPr lvl="1"/>
            <a:r>
              <a:rPr lang="cs-CZ" sz="1800" dirty="0"/>
              <a:t>eliminace zátěže území automobilovou dopravou a dopravou v klidu ze strany obyvatel dojíždějících do Prahy z jejího okolí</a:t>
            </a:r>
          </a:p>
          <a:p>
            <a:pPr lvl="1"/>
            <a:r>
              <a:rPr lang="cs-CZ" sz="1800" dirty="0"/>
              <a:t>zamezení kontroverzním dopravním stavbám nebo jejich realizace v šetrné variantě</a:t>
            </a:r>
          </a:p>
          <a:p>
            <a:pPr lvl="1"/>
            <a:r>
              <a:rPr lang="cs-CZ" sz="1800" dirty="0"/>
              <a:t>modernizace technické infrastruktury, zejména pak její dálkové vedení (vybudování kolektorů) a zastarávající veřejné osvětlení</a:t>
            </a:r>
          </a:p>
          <a:p>
            <a:pPr lvl="1"/>
            <a:r>
              <a:rPr lang="cs-CZ" sz="1800" dirty="0"/>
              <a:t>další kultivace stávající zeleně a zlepšení jejího využití pro každodenní rekreaci a sportovní aktivity</a:t>
            </a:r>
          </a:p>
          <a:p>
            <a:pPr lvl="1"/>
            <a:r>
              <a:rPr lang="cs-CZ" sz="1800" dirty="0"/>
              <a:t>vodní prvky lokálně zlepšující stav ovzduší a/nebo zadržující vodu v krajině</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Vize – hlavní teze</a:t>
            </a:r>
          </a:p>
        </p:txBody>
      </p:sp>
      <p:sp>
        <p:nvSpPr>
          <p:cNvPr id="3" name="Zástupný symbol pro obsah 2"/>
          <p:cNvSpPr>
            <a:spLocks noGrp="1"/>
          </p:cNvSpPr>
          <p:nvPr>
            <p:ph sz="quarter" idx="1"/>
          </p:nvPr>
        </p:nvSpPr>
        <p:spPr/>
        <p:txBody>
          <a:bodyPr/>
          <a:lstStyle/>
          <a:p>
            <a:r>
              <a:rPr lang="cs-CZ" dirty="0"/>
              <a:t>Územní rozvoj a ekonomika</a:t>
            </a:r>
          </a:p>
          <a:p>
            <a:pPr lvl="1"/>
            <a:r>
              <a:rPr lang="cs-CZ" dirty="0"/>
              <a:t>vznik a posílení funkce lokálních center soustřeďujících služby, míst setkávání obyvatel atd.</a:t>
            </a:r>
          </a:p>
          <a:p>
            <a:pPr lvl="1"/>
            <a:r>
              <a:rPr lang="cs-CZ" dirty="0"/>
              <a:t>zamezení realizace rozsáhlejších projektů rezidenčního či komerčního </a:t>
            </a:r>
            <a:r>
              <a:rPr lang="cs-CZ" dirty="0" err="1"/>
              <a:t>developmentu</a:t>
            </a:r>
            <a:endParaRPr lang="cs-CZ" dirty="0"/>
          </a:p>
          <a:p>
            <a:pPr lvl="1"/>
            <a:r>
              <a:rPr lang="cs-CZ" dirty="0"/>
              <a:t>podpora lokalizace služeb se střední a vyšší přidanou hodnotou (zlepšení občanské vybavenosti území, vznik nových pracovních příležitostí)</a:t>
            </a:r>
          </a:p>
          <a:p>
            <a:pPr lvl="1"/>
            <a:r>
              <a:rPr lang="cs-CZ" dirty="0"/>
              <a:t>dlouhodobě stabilizované, vyrovnané hospodaření MČ, výpadek příjmů bude kompenzován sadou opatření (úspory, silnější dotační management apod.)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1609</TotalTime>
  <Words>940</Words>
  <Application>Microsoft Office PowerPoint</Application>
  <PresentationFormat>Předvádění na obrazovce (4:3)</PresentationFormat>
  <Paragraphs>231</Paragraphs>
  <Slides>30</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30</vt:i4>
      </vt:variant>
    </vt:vector>
  </HeadingPairs>
  <TitlesOfParts>
    <vt:vector size="38" baseType="lpstr">
      <vt:lpstr>Arial</vt:lpstr>
      <vt:lpstr>Calibri</vt:lpstr>
      <vt:lpstr>Century Schoolbook</vt:lpstr>
      <vt:lpstr>Symbol</vt:lpstr>
      <vt:lpstr>Times New Roman</vt:lpstr>
      <vt:lpstr>Wingdings</vt:lpstr>
      <vt:lpstr>Wingdings 2</vt:lpstr>
      <vt:lpstr>Arkýř</vt:lpstr>
      <vt:lpstr>Strategický plán rozvoje Městské části Praha 17</vt:lpstr>
      <vt:lpstr>Strategický plán rozvoje MČ Praha 17</vt:lpstr>
      <vt:lpstr>Struktura dokumentu</vt:lpstr>
      <vt:lpstr> Návrhová část</vt:lpstr>
      <vt:lpstr>Vize</vt:lpstr>
      <vt:lpstr>Vize – hlavní teze</vt:lpstr>
      <vt:lpstr>Vize – hlavní teze</vt:lpstr>
      <vt:lpstr>Vize – hlavní teze</vt:lpstr>
      <vt:lpstr>Vize – hlavní teze</vt:lpstr>
      <vt:lpstr>Stromy problémů – příklad</vt:lpstr>
      <vt:lpstr>Strom cílů – příklad</vt:lpstr>
      <vt:lpstr>Popis cílů</vt:lpstr>
      <vt:lpstr>Cíl U: Zvýšit kvalitu a funkčnost veřejného prostoru a zajistit dlouhodobou ekonomickou prosperitu území</vt:lpstr>
      <vt:lpstr>Cíl U: Zvýšit kvalitu a funkčnost veřejného prostoru a zajistit dlouhodobou ekonomickou prosperitu území</vt:lpstr>
      <vt:lpstr>Cíl U: Zvýšit kvalitu a funkčnost veřejného prostoru a zajistit dlouhodobou ekonomickou prosperitu území</vt:lpstr>
      <vt:lpstr>Cíl U: Zvýšit kvalitu a funkčnost veřejného prostoru a zajistit dlouhodobou ekonomickou prosperitu území</vt:lpstr>
      <vt:lpstr>Cíl D: Zajistit udržitelnou dopravní obsluhu městské části, modernizovat technickou infrastrukturu a zkvalitnit životní prostředí</vt:lpstr>
      <vt:lpstr>Cíl D: Zajistit udržitelnou dopravní obsluhu městské části, modernizovat technickou infrastrukturu a zkvalitnit životní prostředí</vt:lpstr>
      <vt:lpstr>Cíl D: Zajistit udržitelnou dopravní obsluhu městské části, modernizovat technickou infrastrukturu a zkvalitnit životní prostředí</vt:lpstr>
      <vt:lpstr>Cíl D: Zajistit udržitelnou dopravní obsluhu městské části, modernizovat technickou infrastrukturu a zkvalitnit životní prostředí</vt:lpstr>
      <vt:lpstr>Cíl V: Zlepšit podmínky pro vzdělávání, kulturu, sport a volný čas</vt:lpstr>
      <vt:lpstr>Cíl V: Zlepšit podmínky pro vzdělávání, kulturu, sport a volný čas</vt:lpstr>
      <vt:lpstr>Cíl V: Zlepšit podmínky pro vzdělávání, kulturu, sport a volný čas</vt:lpstr>
      <vt:lpstr>Cíl V: Zlepšit podmínky pro vzdělávání, kulturu, sport a volný čas</vt:lpstr>
      <vt:lpstr>Cíl S: Zvýšení sociální stability městské části</vt:lpstr>
      <vt:lpstr>Cíl S: Zvýšení sociální stability městské části</vt:lpstr>
      <vt:lpstr>Cíl S: Zvýšení sociální stability městské části</vt:lpstr>
      <vt:lpstr>Cíl S: Zvýšení sociální stability městské části</vt:lpstr>
      <vt:lpstr>Cíl S: Zvýšení sociální stability městské části</vt:lpstr>
      <vt:lpstr>Dotazy a komentáře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plán rozvoje Městské části Praha 17</dc:title>
  <dc:creator>Josef Miškovský</dc:creator>
  <cp:lastModifiedBy>Drmola Radim (ÚMČ Praha 17)</cp:lastModifiedBy>
  <cp:revision>50</cp:revision>
  <dcterms:created xsi:type="dcterms:W3CDTF">2017-02-20T08:36:53Z</dcterms:created>
  <dcterms:modified xsi:type="dcterms:W3CDTF">2017-11-01T08:13:35Z</dcterms:modified>
</cp:coreProperties>
</file>