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81" r:id="rId4"/>
    <p:sldId id="293" r:id="rId5"/>
    <p:sldId id="294" r:id="rId6"/>
    <p:sldId id="295" r:id="rId7"/>
    <p:sldId id="296" r:id="rId8"/>
    <p:sldId id="297" r:id="rId9"/>
    <p:sldId id="298" r:id="rId10"/>
    <p:sldId id="299" r:id="rId11"/>
    <p:sldId id="300"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9" r:id="rId26"/>
    <p:sldId id="315" r:id="rId27"/>
    <p:sldId id="316" r:id="rId28"/>
    <p:sldId id="317" r:id="rId29"/>
    <p:sldId id="318" r:id="rId30"/>
    <p:sldId id="267" r:id="rId31"/>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9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Obdélník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bdélník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bdélník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bdélník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Přímá spojovací čára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Přímá spojovací čára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Přímá spojovací čára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Přímá spojovací čára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Přímá spojovací čára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Přímá spojovací čára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Obdélník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Elipsa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Elipsa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Elipsa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Elipsa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Elipsa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Nadpis 7"/>
          <p:cNvSpPr>
            <a:spLocks noGrp="1"/>
          </p:cNvSpPr>
          <p:nvPr>
            <p:ph type="ctrTitle"/>
          </p:nvPr>
        </p:nvSpPr>
        <p:spPr>
          <a:xfrm>
            <a:off x="2286000" y="3124200"/>
            <a:ext cx="6172200" cy="1894362"/>
          </a:xfrm>
        </p:spPr>
        <p:txBody>
          <a:bodyPr/>
          <a:lstStyle>
            <a:lvl1pPr>
              <a:defRPr b="1"/>
            </a:lvl1pPr>
          </a:lstStyle>
          <a:p>
            <a:r>
              <a:rPr lang="cs-CZ"/>
              <a:t>Klepnutím lze upravit styl předlohy nadpisů.</a:t>
            </a:r>
            <a:endParaRPr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a:t>Klepnutím lze upravit styl předlohy podnadpisů.</a:t>
            </a:r>
            <a:endParaRPr lang="en-US"/>
          </a:p>
        </p:txBody>
      </p:sp>
      <p:sp>
        <p:nvSpPr>
          <p:cNvPr id="22" name="Zástupný symbol pro datum 27"/>
          <p:cNvSpPr>
            <a:spLocks noGrp="1"/>
          </p:cNvSpPr>
          <p:nvPr>
            <p:ph type="dt" sz="half" idx="10"/>
          </p:nvPr>
        </p:nvSpPr>
        <p:spPr bwMode="auto">
          <a:xfrm rot="5400000">
            <a:off x="7764463" y="1174750"/>
            <a:ext cx="2286000" cy="381000"/>
          </a:xfrm>
        </p:spPr>
        <p:txBody>
          <a:bodyPr/>
          <a:lstStyle>
            <a:lvl1pPr>
              <a:defRPr/>
            </a:lvl1pPr>
          </a:lstStyle>
          <a:p>
            <a:pPr>
              <a:defRPr/>
            </a:pPr>
            <a:fld id="{E4FEF141-D83D-44F9-AFED-ACB171870615}" type="datetimeFigureOut">
              <a:rPr lang="cs-CZ"/>
              <a:pPr>
                <a:defRPr/>
              </a:pPr>
              <a:t>22.11.2017</a:t>
            </a:fld>
            <a:endParaRPr lang="cs-CZ"/>
          </a:p>
        </p:txBody>
      </p:sp>
      <p:sp>
        <p:nvSpPr>
          <p:cNvPr id="23" name="Zástupný symbol pro zápatí 16"/>
          <p:cNvSpPr>
            <a:spLocks noGrp="1"/>
          </p:cNvSpPr>
          <p:nvPr>
            <p:ph type="ftr" sz="quarter" idx="11"/>
          </p:nvPr>
        </p:nvSpPr>
        <p:spPr bwMode="auto">
          <a:xfrm rot="5400000">
            <a:off x="7077076" y="4181475"/>
            <a:ext cx="3657600" cy="384175"/>
          </a:xfrm>
        </p:spPr>
        <p:txBody>
          <a:bodyPr/>
          <a:lstStyle>
            <a:lvl1pPr>
              <a:defRPr/>
            </a:lvl1pPr>
          </a:lstStyle>
          <a:p>
            <a:pPr>
              <a:defRPr/>
            </a:pPr>
            <a:endParaRPr lang="cs-CZ"/>
          </a:p>
        </p:txBody>
      </p:sp>
      <p:sp>
        <p:nvSpPr>
          <p:cNvPr id="24" name="Zástupný symbol pro číslo snímku 28"/>
          <p:cNvSpPr>
            <a:spLocks noGrp="1"/>
          </p:cNvSpPr>
          <p:nvPr>
            <p:ph type="sldNum" sz="quarter" idx="12"/>
          </p:nvPr>
        </p:nvSpPr>
        <p:spPr bwMode="auto">
          <a:xfrm>
            <a:off x="1325563" y="4929188"/>
            <a:ext cx="609600" cy="517525"/>
          </a:xfrm>
        </p:spPr>
        <p:txBody>
          <a:bodyPr/>
          <a:lstStyle>
            <a:lvl1pPr>
              <a:defRPr/>
            </a:lvl1pPr>
          </a:lstStyle>
          <a:p>
            <a:pPr>
              <a:defRPr/>
            </a:pPr>
            <a:fld id="{6D24E44B-673A-45DD-8897-58682EC2A741}" type="slidenum">
              <a:rPr lang="cs-CZ"/>
              <a:pPr>
                <a:defRPr/>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13"/>
          <p:cNvSpPr>
            <a:spLocks noGrp="1"/>
          </p:cNvSpPr>
          <p:nvPr>
            <p:ph type="dt" sz="half" idx="10"/>
          </p:nvPr>
        </p:nvSpPr>
        <p:spPr/>
        <p:txBody>
          <a:bodyPr/>
          <a:lstStyle>
            <a:lvl1pPr>
              <a:defRPr/>
            </a:lvl1pPr>
          </a:lstStyle>
          <a:p>
            <a:pPr>
              <a:defRPr/>
            </a:pPr>
            <a:fld id="{FD673646-2C81-41BA-9BF9-03C420FD5C3C}" type="datetimeFigureOut">
              <a:rPr lang="cs-CZ"/>
              <a:pPr>
                <a:defRPr/>
              </a:pPr>
              <a:t>22.11.2017</a:t>
            </a:fld>
            <a:endParaRPr lang="cs-CZ"/>
          </a:p>
        </p:txBody>
      </p:sp>
      <p:sp>
        <p:nvSpPr>
          <p:cNvPr id="5" name="Zástupný symbol pro zápatí 2"/>
          <p:cNvSpPr>
            <a:spLocks noGrp="1"/>
          </p:cNvSpPr>
          <p:nvPr>
            <p:ph type="ftr" sz="quarter" idx="11"/>
          </p:nvPr>
        </p:nvSpPr>
        <p:spPr/>
        <p:txBody>
          <a:bodyPr/>
          <a:lstStyle>
            <a:lvl1pPr>
              <a:defRPr/>
            </a:lvl1pPr>
          </a:lstStyle>
          <a:p>
            <a:pPr>
              <a:defRPr/>
            </a:pPr>
            <a:endParaRPr lang="cs-CZ"/>
          </a:p>
        </p:txBody>
      </p:sp>
      <p:sp>
        <p:nvSpPr>
          <p:cNvPr id="6" name="Zástupný symbol pro číslo snímku 22"/>
          <p:cNvSpPr>
            <a:spLocks noGrp="1"/>
          </p:cNvSpPr>
          <p:nvPr>
            <p:ph type="sldNum" sz="quarter" idx="12"/>
          </p:nvPr>
        </p:nvSpPr>
        <p:spPr/>
        <p:txBody>
          <a:bodyPr/>
          <a:lstStyle>
            <a:lvl1pPr>
              <a:defRPr/>
            </a:lvl1pPr>
          </a:lstStyle>
          <a:p>
            <a:pPr>
              <a:defRPr/>
            </a:pPr>
            <a:fld id="{B5C8F0EB-1F1A-4A6B-BD64-C3C635E32A64}"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lang="cs-CZ"/>
              <a:t>Klepnutím lze upravit styl předlohy nadpisů.</a:t>
            </a:r>
            <a:endParaRPr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13"/>
          <p:cNvSpPr>
            <a:spLocks noGrp="1"/>
          </p:cNvSpPr>
          <p:nvPr>
            <p:ph type="dt" sz="half" idx="10"/>
          </p:nvPr>
        </p:nvSpPr>
        <p:spPr/>
        <p:txBody>
          <a:bodyPr/>
          <a:lstStyle>
            <a:lvl1pPr>
              <a:defRPr/>
            </a:lvl1pPr>
          </a:lstStyle>
          <a:p>
            <a:pPr>
              <a:defRPr/>
            </a:pPr>
            <a:fld id="{7ED51855-88CF-413D-8AE8-0CF08BC8E8FB}" type="datetimeFigureOut">
              <a:rPr lang="cs-CZ"/>
              <a:pPr>
                <a:defRPr/>
              </a:pPr>
              <a:t>22.11.2017</a:t>
            </a:fld>
            <a:endParaRPr lang="cs-CZ"/>
          </a:p>
        </p:txBody>
      </p:sp>
      <p:sp>
        <p:nvSpPr>
          <p:cNvPr id="5" name="Zástupný symbol pro zápatí 2"/>
          <p:cNvSpPr>
            <a:spLocks noGrp="1"/>
          </p:cNvSpPr>
          <p:nvPr>
            <p:ph type="ftr" sz="quarter" idx="11"/>
          </p:nvPr>
        </p:nvSpPr>
        <p:spPr/>
        <p:txBody>
          <a:bodyPr/>
          <a:lstStyle>
            <a:lvl1pPr>
              <a:defRPr/>
            </a:lvl1pPr>
          </a:lstStyle>
          <a:p>
            <a:pPr>
              <a:defRPr/>
            </a:pPr>
            <a:endParaRPr lang="cs-CZ"/>
          </a:p>
        </p:txBody>
      </p:sp>
      <p:sp>
        <p:nvSpPr>
          <p:cNvPr id="6" name="Zástupný symbol pro číslo snímku 22"/>
          <p:cNvSpPr>
            <a:spLocks noGrp="1"/>
          </p:cNvSpPr>
          <p:nvPr>
            <p:ph type="sldNum" sz="quarter" idx="12"/>
          </p:nvPr>
        </p:nvSpPr>
        <p:spPr/>
        <p:txBody>
          <a:bodyPr/>
          <a:lstStyle>
            <a:lvl1pPr>
              <a:defRPr/>
            </a:lvl1pPr>
          </a:lstStyle>
          <a:p>
            <a:pPr>
              <a:defRPr/>
            </a:pPr>
            <a:fld id="{409AB033-E358-4689-B7B2-388ADEAFDFE4}"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54032"/>
          </a:xfrm>
        </p:spPr>
        <p:txBody>
          <a:bodyPr/>
          <a:lstStyle/>
          <a:p>
            <a:r>
              <a:rPr lang="cs-CZ" dirty="0"/>
              <a:t>Klepnutím lze upravit styl předlohy nadpisů.</a:t>
            </a:r>
            <a:endParaRPr lang="en-US" dirty="0"/>
          </a:p>
        </p:txBody>
      </p:sp>
      <p:sp>
        <p:nvSpPr>
          <p:cNvPr id="8" name="Zástupný symbol pro obsah 7"/>
          <p:cNvSpPr>
            <a:spLocks noGrp="1"/>
          </p:cNvSpPr>
          <p:nvPr>
            <p:ph sz="quarter" idx="1"/>
          </p:nvPr>
        </p:nvSpPr>
        <p:spPr>
          <a:xfrm>
            <a:off x="457200" y="1142984"/>
            <a:ext cx="7467600" cy="533096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Zástupný symbol pro datum 6"/>
          <p:cNvSpPr>
            <a:spLocks noGrp="1"/>
          </p:cNvSpPr>
          <p:nvPr>
            <p:ph type="dt" sz="half" idx="10"/>
          </p:nvPr>
        </p:nvSpPr>
        <p:spPr/>
        <p:txBody>
          <a:bodyPr rtlCol="0"/>
          <a:lstStyle>
            <a:lvl1pPr>
              <a:defRPr/>
            </a:lvl1pPr>
          </a:lstStyle>
          <a:p>
            <a:pPr>
              <a:defRPr/>
            </a:pPr>
            <a:fld id="{6ADAF5F2-68DC-4DC5-B8CC-A14B4D943489}" type="datetimeFigureOut">
              <a:rPr lang="cs-CZ"/>
              <a:pPr>
                <a:defRPr/>
              </a:pPr>
              <a:t>22.11.2017</a:t>
            </a:fld>
            <a:endParaRPr lang="cs-CZ"/>
          </a:p>
        </p:txBody>
      </p:sp>
      <p:sp>
        <p:nvSpPr>
          <p:cNvPr id="5" name="Zástupný symbol pro číslo snímku 8"/>
          <p:cNvSpPr>
            <a:spLocks noGrp="1"/>
          </p:cNvSpPr>
          <p:nvPr>
            <p:ph type="sldNum" sz="quarter" idx="11"/>
          </p:nvPr>
        </p:nvSpPr>
        <p:spPr/>
        <p:txBody>
          <a:bodyPr rtlCol="0"/>
          <a:lstStyle>
            <a:lvl1pPr>
              <a:defRPr/>
            </a:lvl1pPr>
          </a:lstStyle>
          <a:p>
            <a:pPr>
              <a:defRPr/>
            </a:pPr>
            <a:fld id="{AB5BF888-7B33-4592-8194-4D8164BAE942}" type="slidenum">
              <a:rPr lang="cs-CZ"/>
              <a:pPr>
                <a:defRPr/>
              </a:pPr>
              <a:t>‹#›</a:t>
            </a:fld>
            <a:endParaRPr lang="cs-CZ"/>
          </a:p>
        </p:txBody>
      </p:sp>
      <p:sp>
        <p:nvSpPr>
          <p:cNvPr id="6" name="Zástupný symbol pro zápatí 9"/>
          <p:cNvSpPr>
            <a:spLocks noGrp="1"/>
          </p:cNvSpPr>
          <p:nvPr>
            <p:ph type="ftr" sz="quarter" idx="12"/>
          </p:nvPr>
        </p:nvSpPr>
        <p:spPr/>
        <p:txBody>
          <a:bodyPr rtlCol="0"/>
          <a:lstStyle>
            <a:lvl1pPr>
              <a:defRPr/>
            </a:lvl1pPr>
          </a:lstStyle>
          <a:p>
            <a:pPr>
              <a:defRPr/>
            </a:pPr>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4" name="Obdélník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bdélník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bdélník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bdélník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Přímá spojovací čára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Přímá spojovací čára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Přímá spojovací čára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Přímá spojovací čára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Přímá spojovací čára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Obdélník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Elipsa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Elipsa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Elipsa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Elipsa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Elipsa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Přímá spojovací čára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lang="cs-CZ"/>
              <a:t>Klepnutím lze upravit styl předlohy nadpisů.</a:t>
            </a:r>
            <a:endParaRPr lang="en-US"/>
          </a:p>
        </p:txBody>
      </p:sp>
      <p:sp>
        <p:nvSpPr>
          <p:cNvPr id="3" name="Zástupný symbol pro text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cs-CZ"/>
              <a:t>Klepnutím lze upravit styly předlohy textu.</a:t>
            </a:r>
          </a:p>
        </p:txBody>
      </p:sp>
      <p:sp>
        <p:nvSpPr>
          <p:cNvPr id="20" name="Zástupný symbol pro datum 3"/>
          <p:cNvSpPr>
            <a:spLocks noGrp="1"/>
          </p:cNvSpPr>
          <p:nvPr>
            <p:ph type="dt" sz="half" idx="10"/>
          </p:nvPr>
        </p:nvSpPr>
        <p:spPr bwMode="auto">
          <a:xfrm rot="5400000">
            <a:off x="7762875" y="1169988"/>
            <a:ext cx="2286000" cy="381000"/>
          </a:xfrm>
        </p:spPr>
        <p:txBody>
          <a:bodyPr/>
          <a:lstStyle>
            <a:lvl1pPr>
              <a:defRPr/>
            </a:lvl1pPr>
          </a:lstStyle>
          <a:p>
            <a:pPr>
              <a:defRPr/>
            </a:pPr>
            <a:fld id="{A0E73130-F3B2-492C-8C41-E8A7F4F3E2C3}" type="datetimeFigureOut">
              <a:rPr lang="cs-CZ"/>
              <a:pPr>
                <a:defRPr/>
              </a:pPr>
              <a:t>22.11.2017</a:t>
            </a:fld>
            <a:endParaRPr lang="cs-CZ"/>
          </a:p>
        </p:txBody>
      </p:sp>
      <p:sp>
        <p:nvSpPr>
          <p:cNvPr id="21" name="Zástupný symbol pro zápatí 4"/>
          <p:cNvSpPr>
            <a:spLocks noGrp="1"/>
          </p:cNvSpPr>
          <p:nvPr>
            <p:ph type="ftr" sz="quarter" idx="11"/>
          </p:nvPr>
        </p:nvSpPr>
        <p:spPr bwMode="auto">
          <a:xfrm rot="5400000">
            <a:off x="7077076" y="4178300"/>
            <a:ext cx="3657600" cy="384175"/>
          </a:xfrm>
        </p:spPr>
        <p:txBody>
          <a:bodyPr/>
          <a:lstStyle>
            <a:lvl1pPr>
              <a:defRPr/>
            </a:lvl1pPr>
          </a:lstStyle>
          <a:p>
            <a:pPr>
              <a:defRPr/>
            </a:pPr>
            <a:endParaRPr lang="cs-CZ"/>
          </a:p>
        </p:txBody>
      </p:sp>
      <p:sp>
        <p:nvSpPr>
          <p:cNvPr id="22" name="Zástupný symbol pro číslo snímku 5"/>
          <p:cNvSpPr>
            <a:spLocks noGrp="1"/>
          </p:cNvSpPr>
          <p:nvPr>
            <p:ph type="sldNum" sz="quarter" idx="12"/>
          </p:nvPr>
        </p:nvSpPr>
        <p:spPr bwMode="auto">
          <a:xfrm>
            <a:off x="1339850" y="4929188"/>
            <a:ext cx="609600" cy="517525"/>
          </a:xfrm>
        </p:spPr>
        <p:txBody>
          <a:bodyPr/>
          <a:lstStyle>
            <a:lvl1pPr>
              <a:defRPr/>
            </a:lvl1pPr>
          </a:lstStyle>
          <a:p>
            <a:pPr>
              <a:defRPr/>
            </a:pPr>
            <a:fld id="{FD39ED92-B2BE-4E24-8BBB-A43A8199AAA7}" type="slidenum">
              <a:rPr lang="cs-CZ"/>
              <a:pPr>
                <a:defRPr/>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9" name="Zástupný symbol pro obsah 8"/>
          <p:cNvSpPr>
            <a:spLocks noGrp="1"/>
          </p:cNvSpPr>
          <p:nvPr>
            <p:ph sz="quarter" idx="1"/>
          </p:nvPr>
        </p:nvSpPr>
        <p:spPr>
          <a:xfrm>
            <a:off x="457200" y="1600200"/>
            <a:ext cx="3657600" cy="45720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1" name="Zástupný symbol pro obsah 10"/>
          <p:cNvSpPr>
            <a:spLocks noGrp="1"/>
          </p:cNvSpPr>
          <p:nvPr>
            <p:ph sz="quarter" idx="2"/>
          </p:nvPr>
        </p:nvSpPr>
        <p:spPr>
          <a:xfrm>
            <a:off x="4270248" y="1600200"/>
            <a:ext cx="3657600" cy="45720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datum 13"/>
          <p:cNvSpPr>
            <a:spLocks noGrp="1"/>
          </p:cNvSpPr>
          <p:nvPr>
            <p:ph type="dt" sz="half" idx="10"/>
          </p:nvPr>
        </p:nvSpPr>
        <p:spPr/>
        <p:txBody>
          <a:bodyPr/>
          <a:lstStyle>
            <a:lvl1pPr>
              <a:defRPr/>
            </a:lvl1pPr>
          </a:lstStyle>
          <a:p>
            <a:pPr>
              <a:defRPr/>
            </a:pPr>
            <a:fld id="{633AE552-1225-43EE-88B6-D61B111D4418}" type="datetimeFigureOut">
              <a:rPr lang="cs-CZ"/>
              <a:pPr>
                <a:defRPr/>
              </a:pPr>
              <a:t>22.11.2017</a:t>
            </a:fld>
            <a:endParaRPr lang="cs-CZ"/>
          </a:p>
        </p:txBody>
      </p:sp>
      <p:sp>
        <p:nvSpPr>
          <p:cNvPr id="6" name="Zástupný symbol pro zápatí 2"/>
          <p:cNvSpPr>
            <a:spLocks noGrp="1"/>
          </p:cNvSpPr>
          <p:nvPr>
            <p:ph type="ftr" sz="quarter" idx="11"/>
          </p:nvPr>
        </p:nvSpPr>
        <p:spPr/>
        <p:txBody>
          <a:bodyPr/>
          <a:lstStyle>
            <a:lvl1pPr>
              <a:defRPr/>
            </a:lvl1pPr>
          </a:lstStyle>
          <a:p>
            <a:pPr>
              <a:defRPr/>
            </a:pPr>
            <a:endParaRPr lang="cs-CZ"/>
          </a:p>
        </p:txBody>
      </p:sp>
      <p:sp>
        <p:nvSpPr>
          <p:cNvPr id="7" name="Zástupný symbol pro číslo snímku 22"/>
          <p:cNvSpPr>
            <a:spLocks noGrp="1"/>
          </p:cNvSpPr>
          <p:nvPr>
            <p:ph type="sldNum" sz="quarter" idx="12"/>
          </p:nvPr>
        </p:nvSpPr>
        <p:spPr/>
        <p:txBody>
          <a:bodyPr/>
          <a:lstStyle>
            <a:lvl1pPr>
              <a:defRPr/>
            </a:lvl1pPr>
          </a:lstStyle>
          <a:p>
            <a:pPr>
              <a:defRPr/>
            </a:pPr>
            <a:fld id="{99434ADE-3567-4093-94C5-B2F7BE387857}"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lstStyle>
            <a:lvl1pPr>
              <a:defRPr/>
            </a:lvl1pPr>
          </a:lstStyle>
          <a:p>
            <a:r>
              <a:rPr lang="cs-CZ"/>
              <a:t>Klepnutím lze upravit styl předlohy nadpisů.</a:t>
            </a:r>
            <a:endParaRPr lang="en-US"/>
          </a:p>
        </p:txBody>
      </p:sp>
      <p:sp>
        <p:nvSpPr>
          <p:cNvPr id="11" name="Zástupný symbol pro obsah 10"/>
          <p:cNvSpPr>
            <a:spLocks noGrp="1"/>
          </p:cNvSpPr>
          <p:nvPr>
            <p:ph sz="quarter" idx="2"/>
          </p:nvPr>
        </p:nvSpPr>
        <p:spPr>
          <a:xfrm>
            <a:off x="457200" y="2362200"/>
            <a:ext cx="3657600" cy="3886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3" name="Zástupný symbol pro obsah 12"/>
          <p:cNvSpPr>
            <a:spLocks noGrp="1"/>
          </p:cNvSpPr>
          <p:nvPr>
            <p:ph sz="quarter" idx="4"/>
          </p:nvPr>
        </p:nvSpPr>
        <p:spPr>
          <a:xfrm>
            <a:off x="4371975" y="2362200"/>
            <a:ext cx="3657600" cy="3886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cs-CZ"/>
              <a:t>Klepnutím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cs-CZ"/>
              <a:t>Klepnutím lze upravit styly předlohy textu.</a:t>
            </a:r>
          </a:p>
        </p:txBody>
      </p:sp>
      <p:sp>
        <p:nvSpPr>
          <p:cNvPr id="7" name="Zástupný symbol pro datum 13"/>
          <p:cNvSpPr>
            <a:spLocks noGrp="1"/>
          </p:cNvSpPr>
          <p:nvPr>
            <p:ph type="dt" sz="half" idx="10"/>
          </p:nvPr>
        </p:nvSpPr>
        <p:spPr/>
        <p:txBody>
          <a:bodyPr/>
          <a:lstStyle>
            <a:lvl1pPr>
              <a:defRPr/>
            </a:lvl1pPr>
          </a:lstStyle>
          <a:p>
            <a:pPr>
              <a:defRPr/>
            </a:pPr>
            <a:fld id="{3F05D087-ABAC-473C-BF04-FF0ED6304BE0}" type="datetimeFigureOut">
              <a:rPr lang="cs-CZ"/>
              <a:pPr>
                <a:defRPr/>
              </a:pPr>
              <a:t>22.11.2017</a:t>
            </a:fld>
            <a:endParaRPr lang="cs-CZ"/>
          </a:p>
        </p:txBody>
      </p:sp>
      <p:sp>
        <p:nvSpPr>
          <p:cNvPr id="8" name="Zástupný symbol pro zápatí 2"/>
          <p:cNvSpPr>
            <a:spLocks noGrp="1"/>
          </p:cNvSpPr>
          <p:nvPr>
            <p:ph type="ftr" sz="quarter" idx="11"/>
          </p:nvPr>
        </p:nvSpPr>
        <p:spPr/>
        <p:txBody>
          <a:bodyPr/>
          <a:lstStyle>
            <a:lvl1pPr>
              <a:defRPr/>
            </a:lvl1pPr>
          </a:lstStyle>
          <a:p>
            <a:pPr>
              <a:defRPr/>
            </a:pPr>
            <a:endParaRPr lang="cs-CZ"/>
          </a:p>
        </p:txBody>
      </p:sp>
      <p:sp>
        <p:nvSpPr>
          <p:cNvPr id="9" name="Zástupný symbol pro číslo snímku 22"/>
          <p:cNvSpPr>
            <a:spLocks noGrp="1"/>
          </p:cNvSpPr>
          <p:nvPr>
            <p:ph type="sldNum" sz="quarter" idx="12"/>
          </p:nvPr>
        </p:nvSpPr>
        <p:spPr/>
        <p:txBody>
          <a:bodyPr/>
          <a:lstStyle>
            <a:lvl1pPr>
              <a:defRPr/>
            </a:lvl1pPr>
          </a:lstStyle>
          <a:p>
            <a:pPr>
              <a:defRPr/>
            </a:pPr>
            <a:fld id="{1EFC2C08-5954-4ED6-8947-DE81BEBE8D1F}"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datum 5"/>
          <p:cNvSpPr>
            <a:spLocks noGrp="1"/>
          </p:cNvSpPr>
          <p:nvPr>
            <p:ph type="dt" sz="half" idx="10"/>
          </p:nvPr>
        </p:nvSpPr>
        <p:spPr/>
        <p:txBody>
          <a:bodyPr rtlCol="0"/>
          <a:lstStyle>
            <a:lvl1pPr>
              <a:defRPr/>
            </a:lvl1pPr>
          </a:lstStyle>
          <a:p>
            <a:pPr>
              <a:defRPr/>
            </a:pPr>
            <a:fld id="{6B1F0743-A3D2-4AB7-964B-5861120EF391}" type="datetimeFigureOut">
              <a:rPr lang="cs-CZ"/>
              <a:pPr>
                <a:defRPr/>
              </a:pPr>
              <a:t>22.11.2017</a:t>
            </a:fld>
            <a:endParaRPr lang="cs-CZ"/>
          </a:p>
        </p:txBody>
      </p:sp>
      <p:sp>
        <p:nvSpPr>
          <p:cNvPr id="4" name="Zástupný symbol pro číslo snímku 6"/>
          <p:cNvSpPr>
            <a:spLocks noGrp="1"/>
          </p:cNvSpPr>
          <p:nvPr>
            <p:ph type="sldNum" sz="quarter" idx="11"/>
          </p:nvPr>
        </p:nvSpPr>
        <p:spPr/>
        <p:txBody>
          <a:bodyPr rtlCol="0"/>
          <a:lstStyle>
            <a:lvl1pPr>
              <a:defRPr/>
            </a:lvl1pPr>
          </a:lstStyle>
          <a:p>
            <a:pPr>
              <a:defRPr/>
            </a:pPr>
            <a:fld id="{417D2957-FC8A-42EE-9A7E-FF4092B249A2}" type="slidenum">
              <a:rPr lang="cs-CZ"/>
              <a:pPr>
                <a:defRPr/>
              </a:pPr>
              <a:t>‹#›</a:t>
            </a:fld>
            <a:endParaRPr lang="cs-CZ"/>
          </a:p>
        </p:txBody>
      </p:sp>
      <p:sp>
        <p:nvSpPr>
          <p:cNvPr id="5" name="Zástupný symbol pro zápatí 7"/>
          <p:cNvSpPr>
            <a:spLocks noGrp="1"/>
          </p:cNvSpPr>
          <p:nvPr>
            <p:ph type="ftr" sz="quarter" idx="12"/>
          </p:nvPr>
        </p:nvSpPr>
        <p:spPr/>
        <p:txBody>
          <a:bodyPr rtlCol="0"/>
          <a:lstStyle>
            <a:lvl1pPr>
              <a:defRPr/>
            </a:lvl1pPr>
          </a:lstStyle>
          <a:p>
            <a:pPr>
              <a:defRPr/>
            </a:pPr>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3"/>
          <p:cNvSpPr>
            <a:spLocks noGrp="1"/>
          </p:cNvSpPr>
          <p:nvPr>
            <p:ph type="dt" sz="half" idx="10"/>
          </p:nvPr>
        </p:nvSpPr>
        <p:spPr/>
        <p:txBody>
          <a:bodyPr/>
          <a:lstStyle>
            <a:lvl1pPr>
              <a:defRPr/>
            </a:lvl1pPr>
          </a:lstStyle>
          <a:p>
            <a:pPr>
              <a:defRPr/>
            </a:pPr>
            <a:fld id="{8E020A19-B173-4079-9875-A0C91C51AB81}" type="datetimeFigureOut">
              <a:rPr lang="cs-CZ"/>
              <a:pPr>
                <a:defRPr/>
              </a:pPr>
              <a:t>22.11.2017</a:t>
            </a:fld>
            <a:endParaRPr lang="cs-CZ"/>
          </a:p>
        </p:txBody>
      </p:sp>
      <p:sp>
        <p:nvSpPr>
          <p:cNvPr id="3" name="Zástupný symbol pro zápatí 2"/>
          <p:cNvSpPr>
            <a:spLocks noGrp="1"/>
          </p:cNvSpPr>
          <p:nvPr>
            <p:ph type="ftr" sz="quarter" idx="11"/>
          </p:nvPr>
        </p:nvSpPr>
        <p:spPr/>
        <p:txBody>
          <a:bodyPr/>
          <a:lstStyle>
            <a:lvl1pPr>
              <a:defRPr/>
            </a:lvl1pPr>
          </a:lstStyle>
          <a:p>
            <a:pPr>
              <a:defRPr/>
            </a:pPr>
            <a:endParaRPr lang="cs-CZ"/>
          </a:p>
        </p:txBody>
      </p:sp>
      <p:sp>
        <p:nvSpPr>
          <p:cNvPr id="4" name="Zástupný symbol pro číslo snímku 22"/>
          <p:cNvSpPr>
            <a:spLocks noGrp="1"/>
          </p:cNvSpPr>
          <p:nvPr>
            <p:ph type="sldNum" sz="quarter" idx="12"/>
          </p:nvPr>
        </p:nvSpPr>
        <p:spPr/>
        <p:txBody>
          <a:bodyPr/>
          <a:lstStyle>
            <a:lvl1pPr>
              <a:defRPr/>
            </a:lvl1pPr>
          </a:lstStyle>
          <a:p>
            <a:pPr>
              <a:defRPr/>
            </a:pPr>
            <a:fld id="{E098EDDF-EC6A-45B9-9A9F-07C897D5D94D}"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5" name="Přímá spojovací čára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Přímá spojovací čára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Přímá spojovací čára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Přímá spojovací čára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Obdélník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Přímá spojovací čára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Elipsa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Nadpis 1"/>
          <p:cNvSpPr>
            <a:spLocks noGrp="1"/>
          </p:cNvSpPr>
          <p:nvPr>
            <p:ph type="title"/>
          </p:nvPr>
        </p:nvSpPr>
        <p:spPr>
          <a:xfrm rot="5400000">
            <a:off x="3371850" y="3200400"/>
            <a:ext cx="6309360" cy="457200"/>
          </a:xfrm>
        </p:spPr>
        <p:txBody>
          <a:bodyPr/>
          <a:lstStyle>
            <a:lvl1pPr algn="l">
              <a:buNone/>
              <a:defRPr sz="2000" b="1" cap="small" baseline="0"/>
            </a:lvl1pPr>
          </a:lstStyle>
          <a:p>
            <a:r>
              <a:rPr lang="cs-CZ"/>
              <a:t>Klepnutím lze upravit styl předlohy nadpisů.</a:t>
            </a:r>
            <a:endParaRPr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cs-CZ"/>
              <a:t>Klepnutím lze upravit styly předlohy textu.</a:t>
            </a:r>
          </a:p>
        </p:txBody>
      </p:sp>
      <p:sp>
        <p:nvSpPr>
          <p:cNvPr id="18" name="Zástupný symbol pro obsah 17"/>
          <p:cNvSpPr>
            <a:spLocks noGrp="1"/>
          </p:cNvSpPr>
          <p:nvPr>
            <p:ph sz="quarter" idx="1"/>
          </p:nvPr>
        </p:nvSpPr>
        <p:spPr>
          <a:xfrm>
            <a:off x="304800" y="274320"/>
            <a:ext cx="5638800" cy="632764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2" name="Zástupný symbol pro datum 20"/>
          <p:cNvSpPr>
            <a:spLocks noGrp="1"/>
          </p:cNvSpPr>
          <p:nvPr>
            <p:ph type="dt" sz="half" idx="10"/>
          </p:nvPr>
        </p:nvSpPr>
        <p:spPr/>
        <p:txBody>
          <a:bodyPr rtlCol="0"/>
          <a:lstStyle>
            <a:lvl1pPr>
              <a:defRPr/>
            </a:lvl1pPr>
          </a:lstStyle>
          <a:p>
            <a:pPr>
              <a:defRPr/>
            </a:pPr>
            <a:fld id="{50062C14-0DF5-418C-8898-D553AE95703A}" type="datetimeFigureOut">
              <a:rPr lang="cs-CZ"/>
              <a:pPr>
                <a:defRPr/>
              </a:pPr>
              <a:t>22.11.2017</a:t>
            </a:fld>
            <a:endParaRPr lang="cs-CZ"/>
          </a:p>
        </p:txBody>
      </p:sp>
      <p:sp>
        <p:nvSpPr>
          <p:cNvPr id="13" name="Zástupný symbol pro číslo snímku 21"/>
          <p:cNvSpPr>
            <a:spLocks noGrp="1"/>
          </p:cNvSpPr>
          <p:nvPr>
            <p:ph type="sldNum" sz="quarter" idx="11"/>
          </p:nvPr>
        </p:nvSpPr>
        <p:spPr/>
        <p:txBody>
          <a:bodyPr rtlCol="0"/>
          <a:lstStyle>
            <a:lvl1pPr>
              <a:defRPr/>
            </a:lvl1pPr>
          </a:lstStyle>
          <a:p>
            <a:pPr>
              <a:defRPr/>
            </a:pPr>
            <a:fld id="{029825C2-541C-4E7C-B253-E10876ECC7CF}" type="slidenum">
              <a:rPr lang="cs-CZ"/>
              <a:pPr>
                <a:defRPr/>
              </a:pPr>
              <a:t>‹#›</a:t>
            </a:fld>
            <a:endParaRPr lang="cs-CZ"/>
          </a:p>
        </p:txBody>
      </p:sp>
      <p:sp>
        <p:nvSpPr>
          <p:cNvPr id="14" name="Zástupný symbol pro zápatí 22"/>
          <p:cNvSpPr>
            <a:spLocks noGrp="1"/>
          </p:cNvSpPr>
          <p:nvPr>
            <p:ph type="ftr" sz="quarter" idx="12"/>
          </p:nvPr>
        </p:nvSpPr>
        <p:spPr/>
        <p:txBody>
          <a:bodyPr rtlCol="0"/>
          <a:lstStyle>
            <a:lvl1pPr>
              <a:defRPr/>
            </a:lvl1pPr>
          </a:lstStyle>
          <a:p>
            <a:pPr>
              <a:defRPr/>
            </a:pPr>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Přímá spojovací čára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Elipsa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Přímá spojovací čára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Obdélník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Přímá spojovací čára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Přímá spojovací čára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Přímá spojovací čára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Nadpis 1"/>
          <p:cNvSpPr>
            <a:spLocks noGrp="1"/>
          </p:cNvSpPr>
          <p:nvPr>
            <p:ph type="title"/>
          </p:nvPr>
        </p:nvSpPr>
        <p:spPr>
          <a:xfrm rot="5400000">
            <a:off x="3350133" y="3200400"/>
            <a:ext cx="6309360" cy="457200"/>
          </a:xfrm>
        </p:spPr>
        <p:txBody>
          <a:bodyPr/>
          <a:lstStyle>
            <a:lvl1pPr algn="l">
              <a:buNone/>
              <a:defRPr sz="2000" b="1"/>
            </a:lvl1pPr>
          </a:lstStyle>
          <a:p>
            <a:r>
              <a:rPr lang="cs-CZ"/>
              <a:t>Klepnutím lze upravit styl předlohy nadpisů.</a:t>
            </a:r>
            <a:endParaRPr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cs-CZ" noProof="0"/>
              <a:t>Klepnutím na ikonu přidáte obrázek.</a:t>
            </a:r>
            <a:endParaRPr lang="en-US" noProof="0"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cs-CZ"/>
              <a:t>Klepnutím lze upravit styly předlohy textu.</a:t>
            </a:r>
          </a:p>
        </p:txBody>
      </p:sp>
      <p:sp>
        <p:nvSpPr>
          <p:cNvPr id="12" name="Zástupný symbol pro datum 16"/>
          <p:cNvSpPr>
            <a:spLocks noGrp="1"/>
          </p:cNvSpPr>
          <p:nvPr>
            <p:ph type="dt" sz="half" idx="10"/>
          </p:nvPr>
        </p:nvSpPr>
        <p:spPr/>
        <p:txBody>
          <a:bodyPr rtlCol="0"/>
          <a:lstStyle>
            <a:lvl1pPr>
              <a:defRPr/>
            </a:lvl1pPr>
          </a:lstStyle>
          <a:p>
            <a:pPr>
              <a:defRPr/>
            </a:pPr>
            <a:fld id="{D87B3B6C-C889-4070-B027-0B4202A3A337}" type="datetimeFigureOut">
              <a:rPr lang="cs-CZ"/>
              <a:pPr>
                <a:defRPr/>
              </a:pPr>
              <a:t>22.11.2017</a:t>
            </a:fld>
            <a:endParaRPr lang="cs-CZ"/>
          </a:p>
        </p:txBody>
      </p:sp>
      <p:sp>
        <p:nvSpPr>
          <p:cNvPr id="13" name="Zástupný symbol pro číslo snímku 17"/>
          <p:cNvSpPr>
            <a:spLocks noGrp="1"/>
          </p:cNvSpPr>
          <p:nvPr>
            <p:ph type="sldNum" sz="quarter" idx="11"/>
          </p:nvPr>
        </p:nvSpPr>
        <p:spPr/>
        <p:txBody>
          <a:bodyPr rtlCol="0"/>
          <a:lstStyle>
            <a:lvl1pPr>
              <a:defRPr/>
            </a:lvl1pPr>
          </a:lstStyle>
          <a:p>
            <a:pPr>
              <a:defRPr/>
            </a:pPr>
            <a:fld id="{3A23B13D-C345-4304-A139-C5131BF3981F}" type="slidenum">
              <a:rPr lang="cs-CZ"/>
              <a:pPr>
                <a:defRPr/>
              </a:pPr>
              <a:t>‹#›</a:t>
            </a:fld>
            <a:endParaRPr lang="cs-CZ"/>
          </a:p>
        </p:txBody>
      </p:sp>
      <p:sp>
        <p:nvSpPr>
          <p:cNvPr id="14" name="Zástupný symbol pro zápatí 20"/>
          <p:cNvSpPr>
            <a:spLocks noGrp="1"/>
          </p:cNvSpPr>
          <p:nvPr>
            <p:ph type="ftr" sz="quarter" idx="12"/>
          </p:nvPr>
        </p:nvSpPr>
        <p:spPr/>
        <p:txBody>
          <a:bodyPr rtlCol="0"/>
          <a:lstStyle>
            <a:lvl1pPr>
              <a:defRPr/>
            </a:lvl1pPr>
          </a:lstStyle>
          <a:p>
            <a:pPr>
              <a:defRPr/>
            </a:pPr>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ovací čára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lang="cs-CZ"/>
              <a:t>Klepnutím lze upravit styl předlohy nadpisů.</a:t>
            </a:r>
            <a:endParaRPr lang="en-US"/>
          </a:p>
        </p:txBody>
      </p:sp>
      <p:sp>
        <p:nvSpPr>
          <p:cNvPr id="1028" name="Zástupný symbol pro text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4" name="Zástupný symbol pro datum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5F690F9A-D1B6-40FD-9EF9-BDE5B3D3C796}" type="datetimeFigureOut">
              <a:rPr lang="cs-CZ"/>
              <a:pPr>
                <a:defRPr/>
              </a:pPr>
              <a:t>22.11.2017</a:t>
            </a:fld>
            <a:endParaRPr lang="cs-CZ"/>
          </a:p>
        </p:txBody>
      </p:sp>
      <p:sp>
        <p:nvSpPr>
          <p:cNvPr id="3" name="Zástupný symbol pro zápatí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cs-CZ"/>
          </a:p>
        </p:txBody>
      </p:sp>
      <p:sp>
        <p:nvSpPr>
          <p:cNvPr id="7" name="Přímá spojovací čára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Přímá spojovací čára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Přímá spojovací čára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Elipsa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Zástupný symbol pro číslo snímku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259B19DB-3A3F-4103-AB64-A582E4089265}"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12" r:id="rId4"/>
    <p:sldLayoutId id="2147483713" r:id="rId5"/>
    <p:sldLayoutId id="2147483720" r:id="rId6"/>
    <p:sldLayoutId id="2147483714" r:id="rId7"/>
    <p:sldLayoutId id="2147483721" r:id="rId8"/>
    <p:sldLayoutId id="2147483722" r:id="rId9"/>
    <p:sldLayoutId id="2147483715" r:id="rId10"/>
    <p:sldLayoutId id="2147483716" r:id="rId11"/>
  </p:sldLayoutIdLst>
  <p:txStyles>
    <p:titleStyle>
      <a:lvl1pPr algn="l" rtl="0" eaLnBrk="0" fontAlgn="base" hangingPunct="0">
        <a:spcBef>
          <a:spcPct val="0"/>
        </a:spcBef>
        <a:spcAft>
          <a:spcPct val="0"/>
        </a:spcAft>
        <a:defRPr sz="3000" b="1" kern="1200" cap="small">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Century Schoolbook" pitchFamily="18" charset="0"/>
        </a:defRPr>
      </a:lvl2pPr>
      <a:lvl3pPr algn="l" rtl="0" eaLnBrk="0" fontAlgn="base" hangingPunct="0">
        <a:spcBef>
          <a:spcPct val="0"/>
        </a:spcBef>
        <a:spcAft>
          <a:spcPct val="0"/>
        </a:spcAft>
        <a:defRPr sz="3000" b="1">
          <a:solidFill>
            <a:schemeClr val="tx2"/>
          </a:solidFill>
          <a:latin typeface="Century Schoolbook" pitchFamily="18" charset="0"/>
        </a:defRPr>
      </a:lvl3pPr>
      <a:lvl4pPr algn="l" rtl="0" eaLnBrk="0" fontAlgn="base" hangingPunct="0">
        <a:spcBef>
          <a:spcPct val="0"/>
        </a:spcBef>
        <a:spcAft>
          <a:spcPct val="0"/>
        </a:spcAft>
        <a:defRPr sz="3000" b="1">
          <a:solidFill>
            <a:schemeClr val="tx2"/>
          </a:solidFill>
          <a:latin typeface="Century Schoolbook" pitchFamily="18" charset="0"/>
        </a:defRPr>
      </a:lvl4pPr>
      <a:lvl5pPr algn="l" rtl="0" eaLnBrk="0" fontAlgn="base" hangingPunct="0">
        <a:spcBef>
          <a:spcPct val="0"/>
        </a:spcBef>
        <a:spcAft>
          <a:spcPct val="0"/>
        </a:spcAft>
        <a:defRPr sz="3000" b="1">
          <a:solidFill>
            <a:schemeClr val="tx2"/>
          </a:solidFill>
          <a:latin typeface="Century Schoolbook" pitchFamily="18" charset="0"/>
        </a:defRPr>
      </a:lvl5pPr>
      <a:lvl6pPr marL="457200" algn="l" rtl="0" fontAlgn="base">
        <a:spcBef>
          <a:spcPct val="0"/>
        </a:spcBef>
        <a:spcAft>
          <a:spcPct val="0"/>
        </a:spcAft>
        <a:defRPr sz="3000" b="1">
          <a:solidFill>
            <a:schemeClr val="tx2"/>
          </a:solidFill>
          <a:latin typeface="Century Schoolbook" pitchFamily="18" charset="0"/>
        </a:defRPr>
      </a:lvl6pPr>
      <a:lvl7pPr marL="914400" algn="l" rtl="0" fontAlgn="base">
        <a:spcBef>
          <a:spcPct val="0"/>
        </a:spcBef>
        <a:spcAft>
          <a:spcPct val="0"/>
        </a:spcAft>
        <a:defRPr sz="3000" b="1">
          <a:solidFill>
            <a:schemeClr val="tx2"/>
          </a:solidFill>
          <a:latin typeface="Century Schoolbook" pitchFamily="18" charset="0"/>
        </a:defRPr>
      </a:lvl7pPr>
      <a:lvl8pPr marL="1371600" algn="l" rtl="0" fontAlgn="base">
        <a:spcBef>
          <a:spcPct val="0"/>
        </a:spcBef>
        <a:spcAft>
          <a:spcPct val="0"/>
        </a:spcAft>
        <a:defRPr sz="3000" b="1">
          <a:solidFill>
            <a:schemeClr val="tx2"/>
          </a:solidFill>
          <a:latin typeface="Century Schoolbook" pitchFamily="18" charset="0"/>
        </a:defRPr>
      </a:lvl8pPr>
      <a:lvl9pPr marL="1828800" algn="l" rtl="0" fontAlgn="base">
        <a:spcBef>
          <a:spcPct val="0"/>
        </a:spcBef>
        <a:spcAft>
          <a:spcPct val="0"/>
        </a:spcAft>
        <a:defRPr sz="3000" b="1">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286000" y="3124200"/>
            <a:ext cx="6172200" cy="1893888"/>
          </a:xfrm>
        </p:spPr>
        <p:txBody>
          <a:bodyPr/>
          <a:lstStyle/>
          <a:p>
            <a:pPr eaLnBrk="1" fontAlgn="auto" hangingPunct="1">
              <a:spcAft>
                <a:spcPts val="0"/>
              </a:spcAft>
              <a:defRPr/>
            </a:pPr>
            <a:r>
              <a:rPr lang="cs-CZ" dirty="0"/>
              <a:t>Strategický plán rozvoje Městské části Praha 17</a:t>
            </a:r>
          </a:p>
        </p:txBody>
      </p:sp>
      <p:sp>
        <p:nvSpPr>
          <p:cNvPr id="8195" name="Podnadpis 2"/>
          <p:cNvSpPr>
            <a:spLocks noGrp="1"/>
          </p:cNvSpPr>
          <p:nvPr>
            <p:ph type="subTitle" idx="1"/>
          </p:nvPr>
        </p:nvSpPr>
        <p:spPr>
          <a:xfrm>
            <a:off x="2286000" y="5003800"/>
            <a:ext cx="6172200" cy="1371600"/>
          </a:xfrm>
        </p:spPr>
        <p:txBody>
          <a:bodyPr/>
          <a:lstStyle/>
          <a:p>
            <a:pPr eaLnBrk="1" hangingPunct="1"/>
            <a:endParaRPr lang="cs-CZ" dirty="0"/>
          </a:p>
          <a:p>
            <a:pPr eaLnBrk="1" hangingPunct="1"/>
            <a:r>
              <a:rPr lang="cs-CZ" dirty="0"/>
              <a:t>4. jednání řídicí skupiny</a:t>
            </a:r>
          </a:p>
          <a:p>
            <a:pPr eaLnBrk="1" hangingPunct="1"/>
            <a:r>
              <a:rPr lang="cs-CZ" dirty="0"/>
              <a:t>21. 11. 2017</a:t>
            </a:r>
          </a:p>
        </p:txBody>
      </p:sp>
      <p:pic>
        <p:nvPicPr>
          <p:cNvPr id="8196" name="Picture 2"/>
          <p:cNvPicPr>
            <a:picLocks noChangeAspect="1" noChangeArrowheads="1"/>
          </p:cNvPicPr>
          <p:nvPr/>
        </p:nvPicPr>
        <p:blipFill>
          <a:blip r:embed="rId2" cstate="print"/>
          <a:srcRect/>
          <a:stretch>
            <a:fillRect/>
          </a:stretch>
        </p:blipFill>
        <p:spPr bwMode="auto">
          <a:xfrm>
            <a:off x="5508625" y="214313"/>
            <a:ext cx="3349625" cy="69532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778098"/>
          </a:xfrm>
        </p:spPr>
        <p:txBody>
          <a:bodyPr>
            <a:noAutofit/>
          </a:bodyPr>
          <a:lstStyle/>
          <a:p>
            <a:r>
              <a:rPr lang="cs-CZ" sz="2000" dirty="0"/>
              <a:t>Cíl U: Zvýšit kvalitu a funkčnost veřejného prostoru a zajistit dlouhodobou ekonomickou prosperitu území</a:t>
            </a:r>
          </a:p>
        </p:txBody>
      </p:sp>
      <p:sp>
        <p:nvSpPr>
          <p:cNvPr id="5" name="Zástupný symbol pro obsah 2"/>
          <p:cNvSpPr>
            <a:spLocks noGrp="1"/>
          </p:cNvSpPr>
          <p:nvPr>
            <p:ph sz="quarter" idx="1"/>
          </p:nvPr>
        </p:nvSpPr>
        <p:spPr>
          <a:xfrm>
            <a:off x="457200" y="1142984"/>
            <a:ext cx="7467600" cy="5330968"/>
          </a:xfrm>
        </p:spPr>
        <p:txBody>
          <a:bodyPr/>
          <a:lstStyle/>
          <a:p>
            <a:r>
              <a:rPr lang="cs-CZ" dirty="0"/>
              <a:t>Typová opatření v rámci dílčího cíle U.3:</a:t>
            </a:r>
          </a:p>
          <a:p>
            <a:pPr lvl="1"/>
            <a:r>
              <a:rPr lang="cs-CZ" dirty="0"/>
              <a:t>bez konkrétních typových opatření</a:t>
            </a:r>
          </a:p>
          <a:p>
            <a:r>
              <a:rPr lang="cs-CZ" dirty="0"/>
              <a:t>Typová opatření přesahující rámec SP rozvoje MČ Praha 17:</a:t>
            </a:r>
          </a:p>
          <a:p>
            <a:pPr lvl="1"/>
            <a:r>
              <a:rPr lang="cs-CZ" sz="2000" dirty="0"/>
              <a:t>Tlak na zrušení čerpací stanice PHM v Šimonově ulici (u Slánské ulice) a jiné využití uvolněného prostranství (veřejná zeleň, startovací byty, sociální bydlení nebo objekt občanské vybavenosti)</a:t>
            </a:r>
          </a:p>
          <a:p>
            <a:pPr lvl="1"/>
            <a:r>
              <a:rPr lang="cs-CZ" sz="2000" dirty="0"/>
              <a:t>Udržení kontaktního pracoviště Úřadu práce pro P17</a:t>
            </a:r>
          </a:p>
          <a:p>
            <a:pPr lvl="1"/>
            <a:r>
              <a:rPr lang="cs-CZ" sz="2000" dirty="0"/>
              <a:t>Úprava a modernizace veřejných prostranství s potenciálem rozvoje lokálního centra (např. tramvajové zastávky Sídliště Řepy a Slánská) s vazbou na veřejnou dopravu (terminál P+R u zastávky Sídliště Řepy apod.), obchod a služby (zastávka Slánská)</a:t>
            </a:r>
          </a:p>
          <a:p>
            <a:pPr lvl="1"/>
            <a:r>
              <a:rPr lang="cs-CZ" sz="2000" dirty="0"/>
              <a:t>Podpora vzniku lokálních provozoven drobného obchodu a služeb</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778098"/>
          </a:xfrm>
        </p:spPr>
        <p:txBody>
          <a:bodyPr>
            <a:noAutofit/>
          </a:bodyPr>
          <a:lstStyle/>
          <a:p>
            <a:r>
              <a:rPr lang="cs-CZ" sz="2000" dirty="0"/>
              <a:t>Cíl D: Zajistit udržitelnou dopravní obsluhu městské části, modernizovat technickou infrastrukturu a zkvalitnit životní prostředí</a:t>
            </a:r>
          </a:p>
        </p:txBody>
      </p:sp>
      <p:graphicFrame>
        <p:nvGraphicFramePr>
          <p:cNvPr id="5" name="Tabulka 4"/>
          <p:cNvGraphicFramePr>
            <a:graphicFrameLocks noGrp="1"/>
          </p:cNvGraphicFramePr>
          <p:nvPr>
            <p:extLst>
              <p:ext uri="{D42A27DB-BD31-4B8C-83A1-F6EECF244321}">
                <p14:modId xmlns:p14="http://schemas.microsoft.com/office/powerpoint/2010/main" val="2231790475"/>
              </p:ext>
            </p:extLst>
          </p:nvPr>
        </p:nvGraphicFramePr>
        <p:xfrm>
          <a:off x="251520" y="1124744"/>
          <a:ext cx="7920880" cy="5608320"/>
        </p:xfrm>
        <a:graphic>
          <a:graphicData uri="http://schemas.openxmlformats.org/drawingml/2006/table">
            <a:tbl>
              <a:tblPr/>
              <a:tblGrid>
                <a:gridCol w="7920880">
                  <a:extLst>
                    <a:ext uri="{9D8B030D-6E8A-4147-A177-3AD203B41FA5}">
                      <a16:colId xmlns:a16="http://schemas.microsoft.com/office/drawing/2014/main" val="20000"/>
                    </a:ext>
                  </a:extLst>
                </a:gridCol>
              </a:tblGrid>
              <a:tr h="258663">
                <a:tc>
                  <a:txBody>
                    <a:bodyPr/>
                    <a:lstStyle/>
                    <a:p>
                      <a:pPr algn="l">
                        <a:lnSpc>
                          <a:spcPct val="115000"/>
                        </a:lnSpc>
                        <a:spcAft>
                          <a:spcPts val="0"/>
                        </a:spcAft>
                      </a:pPr>
                      <a:r>
                        <a:rPr lang="cs-CZ" sz="1600" dirty="0">
                          <a:latin typeface="Calibri"/>
                          <a:ea typeface="Calibri"/>
                          <a:cs typeface="Times New Roman"/>
                        </a:rPr>
                        <a:t>Dílčí cíle a výstupy</a:t>
                      </a:r>
                      <a:endParaRPr lang="cs-CZ"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5285953">
                <a:tc>
                  <a:txBody>
                    <a:bodyPr/>
                    <a:lstStyle/>
                    <a:p>
                      <a:pPr marL="342900" lvl="0" indent="-342900" algn="l">
                        <a:lnSpc>
                          <a:spcPct val="115000"/>
                        </a:lnSpc>
                        <a:spcAft>
                          <a:spcPts val="0"/>
                        </a:spcAft>
                        <a:buFont typeface="Symbol"/>
                        <a:buChar char=""/>
                      </a:pPr>
                      <a:r>
                        <a:rPr lang="cs-CZ" sz="1600" dirty="0">
                          <a:latin typeface="Calibri"/>
                          <a:ea typeface="Calibri"/>
                          <a:cs typeface="Times New Roman"/>
                        </a:rPr>
                        <a:t>D.1: Zlepšení podmínek pro cyklistickou, částečně i pěší dopravu (vytvoření infrastruktury pro bezpečnou cyklistickou dopravu v MČ, zvýšení bezpečnosti v cyklistické dopravě na území MČ, koordinace rozvoje cyklistické dopravy v Praze, vytvoření sítě páteřních komunikací pro pěší dopravu, zlepšení pěší dostupnosti stanice metra Nemocnice Motol)</a:t>
                      </a:r>
                      <a:endParaRPr lang="cs-CZ" sz="1600" dirty="0">
                        <a:latin typeface="Calibri"/>
                        <a:ea typeface="Times New Roman"/>
                        <a:cs typeface="Times New Roman"/>
                      </a:endParaRPr>
                    </a:p>
                    <a:p>
                      <a:pPr marL="342900" lvl="0" indent="-342900" algn="l">
                        <a:lnSpc>
                          <a:spcPct val="115000"/>
                        </a:lnSpc>
                        <a:spcAft>
                          <a:spcPts val="0"/>
                        </a:spcAft>
                        <a:buFont typeface="Symbol"/>
                        <a:buChar char=""/>
                      </a:pPr>
                      <a:r>
                        <a:rPr lang="cs-CZ" sz="1600" dirty="0">
                          <a:latin typeface="Calibri"/>
                          <a:ea typeface="Calibri"/>
                          <a:cs typeface="Times New Roman"/>
                        </a:rPr>
                        <a:t>D.2: Zvýšení využitelnosti MHD (posílení integrace železnice č. 122 do PID)</a:t>
                      </a:r>
                      <a:endParaRPr lang="cs-CZ" sz="1600" dirty="0">
                        <a:latin typeface="Calibri"/>
                        <a:ea typeface="Times New Roman"/>
                        <a:cs typeface="Times New Roman"/>
                      </a:endParaRPr>
                    </a:p>
                    <a:p>
                      <a:pPr marL="342900" lvl="0" indent="-342900" algn="l">
                        <a:lnSpc>
                          <a:spcPct val="115000"/>
                        </a:lnSpc>
                        <a:spcAft>
                          <a:spcPts val="0"/>
                        </a:spcAft>
                        <a:buFont typeface="Symbol"/>
                        <a:buChar char=""/>
                      </a:pPr>
                      <a:r>
                        <a:rPr lang="cs-CZ" sz="1600" dirty="0">
                          <a:latin typeface="Calibri"/>
                          <a:ea typeface="Calibri"/>
                          <a:cs typeface="Times New Roman"/>
                        </a:rPr>
                        <a:t>D.3: Snížení dopadů vysoké intenzity automobilové dopravy v území (obnovení a realizace protihlukových opatření, prosazení realizace páteřních projektů silniční infrastruktury v šetrné variantě, vytvoření infrastruktury pro auta s alternativním pohonem, rozvoj sdílených forem dopravy)</a:t>
                      </a:r>
                      <a:endParaRPr lang="cs-CZ" sz="1600" dirty="0">
                        <a:latin typeface="Calibri"/>
                        <a:ea typeface="Times New Roman"/>
                        <a:cs typeface="Times New Roman"/>
                      </a:endParaRPr>
                    </a:p>
                    <a:p>
                      <a:pPr marL="342900" lvl="0" indent="-342900" algn="l">
                        <a:lnSpc>
                          <a:spcPct val="115000"/>
                        </a:lnSpc>
                        <a:spcAft>
                          <a:spcPts val="0"/>
                        </a:spcAft>
                        <a:buFont typeface="Symbol"/>
                        <a:buChar char=""/>
                      </a:pPr>
                      <a:r>
                        <a:rPr lang="cs-CZ" sz="1600" dirty="0">
                          <a:latin typeface="Calibri"/>
                          <a:ea typeface="Calibri"/>
                          <a:cs typeface="Times New Roman"/>
                        </a:rPr>
                        <a:t>D.4: Rozšíření nabídky parkovacích ploch pro obyvatele MČ (rozvoj systému P+R a </a:t>
                      </a:r>
                      <a:r>
                        <a:rPr lang="cs-CZ" sz="1600" dirty="0" err="1">
                          <a:latin typeface="Calibri"/>
                          <a:ea typeface="Calibri"/>
                          <a:cs typeface="Times New Roman"/>
                        </a:rPr>
                        <a:t>provazby</a:t>
                      </a:r>
                      <a:r>
                        <a:rPr lang="cs-CZ" sz="1600" dirty="0">
                          <a:latin typeface="Calibri"/>
                          <a:ea typeface="Calibri"/>
                          <a:cs typeface="Times New Roman"/>
                        </a:rPr>
                        <a:t> IAD a veřejné dopravy v Praze, regulace parkování na území městské části, výstavba nových parkovacích míst (garáže, parkovací domy apod.)</a:t>
                      </a:r>
                      <a:endParaRPr lang="cs-CZ" sz="1600" dirty="0">
                        <a:latin typeface="Calibri"/>
                        <a:ea typeface="Times New Roman"/>
                        <a:cs typeface="Times New Roman"/>
                      </a:endParaRPr>
                    </a:p>
                    <a:p>
                      <a:pPr marL="342900" lvl="0" indent="-342900" algn="l">
                        <a:lnSpc>
                          <a:spcPct val="115000"/>
                        </a:lnSpc>
                        <a:spcAft>
                          <a:spcPts val="0"/>
                        </a:spcAft>
                        <a:buFont typeface="Symbol"/>
                        <a:buChar char=""/>
                      </a:pPr>
                      <a:r>
                        <a:rPr lang="cs-CZ" sz="1600" dirty="0">
                          <a:latin typeface="Calibri"/>
                          <a:ea typeface="Calibri"/>
                          <a:cs typeface="Times New Roman"/>
                        </a:rPr>
                        <a:t>D.5: Modernizace technické infrastruktury (vybudování kolektorů pod páteřními ulicemi, obnova pouličního osvětlení)</a:t>
                      </a:r>
                      <a:endParaRPr lang="cs-CZ" sz="1600" dirty="0">
                        <a:latin typeface="Calibri"/>
                        <a:ea typeface="Times New Roman"/>
                        <a:cs typeface="Times New Roman"/>
                      </a:endParaRPr>
                    </a:p>
                    <a:p>
                      <a:pPr marL="342900" lvl="0" indent="-342900" algn="l">
                        <a:lnSpc>
                          <a:spcPct val="115000"/>
                        </a:lnSpc>
                        <a:spcAft>
                          <a:spcPts val="0"/>
                        </a:spcAft>
                        <a:buFont typeface="Symbol"/>
                        <a:buChar char=""/>
                      </a:pPr>
                      <a:r>
                        <a:rPr lang="cs-CZ" sz="1600" dirty="0">
                          <a:latin typeface="Calibri"/>
                          <a:ea typeface="Calibri"/>
                          <a:cs typeface="Times New Roman"/>
                        </a:rPr>
                        <a:t>D.6: Zlepšení životního prostředí (revitalizace koryt vodotečí, zamezení opětovnému využívání skládek v přilehlé části </a:t>
                      </a:r>
                      <a:r>
                        <a:rPr lang="cs-CZ" sz="1600" dirty="0" err="1">
                          <a:latin typeface="Calibri"/>
                          <a:ea typeface="Calibri"/>
                          <a:cs typeface="Times New Roman"/>
                        </a:rPr>
                        <a:t>Motola</a:t>
                      </a:r>
                      <a:r>
                        <a:rPr lang="cs-CZ" sz="1600" dirty="0">
                          <a:latin typeface="Calibri"/>
                          <a:ea typeface="Calibri"/>
                          <a:cs typeface="Times New Roman"/>
                        </a:rPr>
                        <a:t>, posílení a koordinace environmentálního vzdělávání, výchovy a osvěty)</a:t>
                      </a:r>
                      <a:endParaRPr lang="cs-CZ" sz="1600" dirty="0">
                        <a:latin typeface="Calibri"/>
                        <a:ea typeface="Times New Roman"/>
                        <a:cs typeface="Times New Roman"/>
                      </a:endParaRPr>
                    </a:p>
                    <a:p>
                      <a:pPr marL="342900" lvl="0" indent="-342900" algn="l">
                        <a:lnSpc>
                          <a:spcPct val="115000"/>
                        </a:lnSpc>
                        <a:spcAft>
                          <a:spcPts val="0"/>
                        </a:spcAft>
                        <a:buFont typeface="Symbol"/>
                        <a:buChar char=""/>
                      </a:pPr>
                      <a:r>
                        <a:rPr lang="cs-CZ" sz="1600" dirty="0">
                          <a:latin typeface="Calibri"/>
                          <a:ea typeface="Calibri"/>
                          <a:cs typeface="Times New Roman"/>
                        </a:rPr>
                        <a:t>D.7: Zvýšení využitelnosti ploch sídelní zeleně pro pobyt obyvatel (zachování stávajících zelených ploch v území, zvýšení počtu a funkčnosti vodních prvků a ploch v území)</a:t>
                      </a:r>
                      <a:endParaRPr lang="cs-CZ"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778098"/>
          </a:xfrm>
        </p:spPr>
        <p:txBody>
          <a:bodyPr>
            <a:noAutofit/>
          </a:bodyPr>
          <a:lstStyle/>
          <a:p>
            <a:r>
              <a:rPr lang="cs-CZ" sz="2000" dirty="0"/>
              <a:t>Cíl D: Zajistit udržitelnou dopravní obsluhu městské části, modernizovat technickou infrastrukturu a zkvalitnit životní prostředí</a:t>
            </a:r>
          </a:p>
        </p:txBody>
      </p:sp>
      <p:sp>
        <p:nvSpPr>
          <p:cNvPr id="5" name="Zástupný symbol pro obsah 2"/>
          <p:cNvSpPr>
            <a:spLocks noGrp="1"/>
          </p:cNvSpPr>
          <p:nvPr>
            <p:ph sz="quarter" idx="1"/>
          </p:nvPr>
        </p:nvSpPr>
        <p:spPr>
          <a:xfrm>
            <a:off x="457200" y="1142984"/>
            <a:ext cx="7467600" cy="5330968"/>
          </a:xfrm>
        </p:spPr>
        <p:txBody>
          <a:bodyPr/>
          <a:lstStyle/>
          <a:p>
            <a:r>
              <a:rPr lang="cs-CZ" sz="1800" dirty="0"/>
              <a:t>Typová opatření v rámci dílčího cíle D.1:</a:t>
            </a:r>
          </a:p>
          <a:p>
            <a:pPr lvl="1"/>
            <a:r>
              <a:rPr lang="cs-CZ" sz="1500" dirty="0"/>
              <a:t>Realizace páteřních cyklistických tras v obytném prostoru stavebně oddělených od provozu automobilové dopravy</a:t>
            </a:r>
          </a:p>
          <a:p>
            <a:pPr lvl="1"/>
            <a:r>
              <a:rPr lang="cs-CZ" sz="1500" dirty="0"/>
              <a:t>Instalace doprovodné infrastruktury a mobiliáře pro cyklistickou dopravu (stojany, mobiliář pro sdílení jízdních kol apod.)</a:t>
            </a:r>
          </a:p>
          <a:p>
            <a:pPr lvl="1"/>
            <a:r>
              <a:rPr lang="cs-CZ" sz="1500" dirty="0"/>
              <a:t>Drobná opatření a stavební úpravy zvyšující bezpečnost a odstraňující </a:t>
            </a:r>
            <a:r>
              <a:rPr lang="cs-CZ" sz="1500" dirty="0" err="1"/>
              <a:t>bariérovost</a:t>
            </a:r>
            <a:r>
              <a:rPr lang="cs-CZ" sz="1500" dirty="0"/>
              <a:t> v pěší a cyklistické dopravě</a:t>
            </a:r>
          </a:p>
          <a:p>
            <a:pPr lvl="1"/>
            <a:r>
              <a:rPr lang="cs-CZ" sz="1500" dirty="0"/>
              <a:t>Dobudování/úprava pěší trasy a cyklotrasy přes lesopark ke stranici metra Nemocnice Motol</a:t>
            </a:r>
          </a:p>
          <a:p>
            <a:pPr lvl="1"/>
            <a:r>
              <a:rPr lang="cs-CZ" sz="1500" dirty="0"/>
              <a:t>Instalace prvků systému sdílení jízdních kol v rámci Prahy na území MČ Praha 17</a:t>
            </a:r>
          </a:p>
          <a:p>
            <a:r>
              <a:rPr lang="cs-CZ" sz="1800" dirty="0"/>
              <a:t>Typová opatření v rámci dílčího cíle D.2:</a:t>
            </a:r>
          </a:p>
          <a:p>
            <a:pPr lvl="1"/>
            <a:r>
              <a:rPr lang="cs-CZ" sz="1500" dirty="0"/>
              <a:t>Prověření možnosti realizace dopravního terminálu (přestup auto-vlak-tramvaj) v prostoru mezi tramvajovou zastávkou Sídliště Řepy a </a:t>
            </a:r>
            <a:r>
              <a:rPr lang="cs-CZ" sz="1500" dirty="0" err="1"/>
              <a:t>žst</a:t>
            </a:r>
            <a:r>
              <a:rPr lang="cs-CZ" sz="1500" dirty="0"/>
              <a:t>. Praha-</a:t>
            </a:r>
            <a:r>
              <a:rPr lang="cs-CZ" sz="1500" dirty="0" err="1"/>
              <a:t>Zličín</a:t>
            </a:r>
            <a:endParaRPr lang="cs-CZ" sz="1500" dirty="0"/>
          </a:p>
          <a:p>
            <a:r>
              <a:rPr lang="cs-CZ" sz="1800" dirty="0"/>
              <a:t>Typová opatření v rámci dílčího cíle D.3:</a:t>
            </a:r>
          </a:p>
          <a:p>
            <a:pPr lvl="1"/>
            <a:r>
              <a:rPr lang="cs-CZ" sz="1500" dirty="0"/>
              <a:t>Iniciace vzniku dobíjecí stanice pro elektromobily na území MČ Praha 17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778098"/>
          </a:xfrm>
        </p:spPr>
        <p:txBody>
          <a:bodyPr>
            <a:noAutofit/>
          </a:bodyPr>
          <a:lstStyle/>
          <a:p>
            <a:r>
              <a:rPr lang="cs-CZ" sz="2000" dirty="0"/>
              <a:t>Cíl D: Zajistit udržitelnou dopravní obsluhu městské části, modernizovat technickou infrastrukturu a zkvalitnit životní prostředí</a:t>
            </a:r>
          </a:p>
        </p:txBody>
      </p:sp>
      <p:sp>
        <p:nvSpPr>
          <p:cNvPr id="5" name="Zástupný symbol pro obsah 2"/>
          <p:cNvSpPr>
            <a:spLocks noGrp="1"/>
          </p:cNvSpPr>
          <p:nvPr>
            <p:ph sz="quarter" idx="1"/>
          </p:nvPr>
        </p:nvSpPr>
        <p:spPr>
          <a:xfrm>
            <a:off x="457200" y="1142984"/>
            <a:ext cx="7859216" cy="5330968"/>
          </a:xfrm>
        </p:spPr>
        <p:txBody>
          <a:bodyPr/>
          <a:lstStyle/>
          <a:p>
            <a:r>
              <a:rPr lang="cs-CZ" sz="1800" dirty="0"/>
              <a:t>Typová opatření v rámci dílčího cíle D.4:</a:t>
            </a:r>
          </a:p>
          <a:p>
            <a:pPr lvl="1"/>
            <a:r>
              <a:rPr lang="cs-CZ" sz="1500" dirty="0"/>
              <a:t>Iniciace přeměny komerčně využívaných parkovišť (ve vlastnictví Hl. m. Prahy) na běžná parkoviště (optimálně i s převedením do správy MČ P17) sloužící primárně MČ</a:t>
            </a:r>
          </a:p>
          <a:p>
            <a:pPr lvl="1"/>
            <a:r>
              <a:rPr lang="cs-CZ" sz="1500" dirty="0"/>
              <a:t>Vybudování parkovacích domů na sídlišti (např. za finanční spoluúčasti rezidentů formou družstevního vlastnictví)</a:t>
            </a:r>
          </a:p>
          <a:p>
            <a:pPr lvl="1"/>
            <a:r>
              <a:rPr lang="cs-CZ" sz="1500" dirty="0"/>
              <a:t>Vytvoření/rozšíření zón s časově omezenou délkou parkování</a:t>
            </a:r>
          </a:p>
          <a:p>
            <a:pPr lvl="1"/>
            <a:r>
              <a:rPr lang="cs-CZ" sz="1500" dirty="0"/>
              <a:t>Řešení rezidenčního parkování v návaznosti na systém v rámci celé Prahy</a:t>
            </a:r>
          </a:p>
          <a:p>
            <a:r>
              <a:rPr lang="cs-CZ" sz="1800" dirty="0"/>
              <a:t>Typová opatření v rámci dílčího cíle D.5:</a:t>
            </a:r>
          </a:p>
          <a:p>
            <a:pPr lvl="1"/>
            <a:r>
              <a:rPr lang="cs-CZ" sz="1500" dirty="0"/>
              <a:t>Obnova/úprava/rozšíření kontejnerových stání (ve spolupráci s vlastníky bytů)</a:t>
            </a:r>
          </a:p>
          <a:p>
            <a:pPr lvl="1"/>
            <a:r>
              <a:rPr lang="cs-CZ" sz="1500" dirty="0"/>
              <a:t>Podpora komunitního třídění </a:t>
            </a:r>
            <a:r>
              <a:rPr lang="cs-CZ" sz="1500" dirty="0" err="1"/>
              <a:t>bioodpadu</a:t>
            </a:r>
            <a:endParaRPr lang="cs-CZ" sz="1500" dirty="0"/>
          </a:p>
          <a:p>
            <a:pPr lvl="1"/>
            <a:r>
              <a:rPr lang="cs-CZ" sz="1500" dirty="0"/>
              <a:t>Zřízení zpoplatněných veřejných WC na několika málo místech na území MČ Praha 17</a:t>
            </a:r>
          </a:p>
          <a:p>
            <a:r>
              <a:rPr lang="cs-CZ" sz="1800" dirty="0"/>
              <a:t>Typová opatření v rámci dílčího cíle D.6:</a:t>
            </a:r>
          </a:p>
          <a:p>
            <a:pPr lvl="1"/>
            <a:r>
              <a:rPr lang="cs-CZ" sz="1500" dirty="0"/>
              <a:t>Realizace EVVO směrem k obyvatelům MČ prostřednictvím webových stránek a </a:t>
            </a:r>
            <a:r>
              <a:rPr lang="cs-CZ" sz="1500" dirty="0" err="1"/>
              <a:t>Řepské</a:t>
            </a:r>
            <a:r>
              <a:rPr lang="cs-CZ" sz="1500" dirty="0"/>
              <a:t> 17 (oblast energetických úspor, lokálního topení, třídění a likvidace odpadu apod.)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778098"/>
          </a:xfrm>
        </p:spPr>
        <p:txBody>
          <a:bodyPr>
            <a:noAutofit/>
          </a:bodyPr>
          <a:lstStyle/>
          <a:p>
            <a:r>
              <a:rPr lang="cs-CZ" sz="2000" dirty="0"/>
              <a:t>Cíl D: Zajistit udržitelnou dopravní obsluhu městské části, modernizovat technickou infrastrukturu a zkvalitnit životní prostředí</a:t>
            </a:r>
          </a:p>
        </p:txBody>
      </p:sp>
      <p:sp>
        <p:nvSpPr>
          <p:cNvPr id="5" name="Zástupný symbol pro obsah 2"/>
          <p:cNvSpPr>
            <a:spLocks noGrp="1"/>
          </p:cNvSpPr>
          <p:nvPr>
            <p:ph sz="quarter" idx="1"/>
          </p:nvPr>
        </p:nvSpPr>
        <p:spPr>
          <a:xfrm>
            <a:off x="457200" y="1142984"/>
            <a:ext cx="7931224" cy="5330968"/>
          </a:xfrm>
        </p:spPr>
        <p:txBody>
          <a:bodyPr/>
          <a:lstStyle/>
          <a:p>
            <a:r>
              <a:rPr lang="cs-CZ" sz="1600" dirty="0"/>
              <a:t>Typová opatření v rámci dílčího cíle D.7:</a:t>
            </a:r>
          </a:p>
          <a:p>
            <a:pPr lvl="1"/>
            <a:r>
              <a:rPr lang="cs-CZ" sz="1400" dirty="0"/>
              <a:t>Instalace vodních prvků a ploch (kašny, fontány, jezírka, vodní prvky jako součást dětských hřišť, </a:t>
            </a:r>
            <a:r>
              <a:rPr lang="cs-CZ" sz="1400" dirty="0" err="1"/>
              <a:t>mlhoviště</a:t>
            </a:r>
            <a:r>
              <a:rPr lang="cs-CZ" sz="1400" dirty="0"/>
              <a:t>, pítka apod.) v prostoru sídliště a v plochách sídelní zeleně</a:t>
            </a:r>
          </a:p>
          <a:p>
            <a:pPr lvl="1"/>
            <a:r>
              <a:rPr lang="cs-CZ" sz="1400" dirty="0"/>
              <a:t>Úpravy a zkvalitnění malých ploch a prvků sídelní zeleně v obytných zónách</a:t>
            </a:r>
          </a:p>
          <a:p>
            <a:r>
              <a:rPr lang="cs-CZ" sz="1600" dirty="0"/>
              <a:t>Typová opatření přesahující rámec Strategického plánu rozvoje MČ Praha 17:</a:t>
            </a:r>
          </a:p>
          <a:p>
            <a:pPr lvl="1"/>
            <a:r>
              <a:rPr lang="cs-CZ" sz="1400" dirty="0"/>
              <a:t>Realizace protihlukové stěny na Slánské ulici</a:t>
            </a:r>
          </a:p>
          <a:p>
            <a:pPr lvl="1"/>
            <a:r>
              <a:rPr lang="cs-CZ" sz="1400" dirty="0"/>
              <a:t>Realizace </a:t>
            </a:r>
            <a:r>
              <a:rPr lang="cs-CZ" sz="1400" dirty="0" err="1"/>
              <a:t>Břevnovské</a:t>
            </a:r>
            <a:r>
              <a:rPr lang="cs-CZ" sz="1400" dirty="0"/>
              <a:t> radiály v tunelové variantě, bez křižovatek na území Prahy 17 a po dokončení Pražského okruhu</a:t>
            </a:r>
          </a:p>
          <a:p>
            <a:pPr lvl="1"/>
            <a:r>
              <a:rPr lang="cs-CZ" sz="1400" dirty="0"/>
              <a:t>Realizace koncepce páteřní sítě cyklistických tras ve spolupráci s okolními MČ, sousedními obcemi a s Hl. m. Prahou</a:t>
            </a:r>
          </a:p>
          <a:p>
            <a:pPr lvl="1"/>
            <a:r>
              <a:rPr lang="cs-CZ" sz="1400" dirty="0"/>
              <a:t>Modernizace a zvýšení kapacity železniční trati č. 122</a:t>
            </a:r>
          </a:p>
          <a:p>
            <a:pPr lvl="1"/>
            <a:r>
              <a:rPr lang="cs-CZ" sz="1400" dirty="0"/>
              <a:t>Prohloubení integrace železniční trati č. 122 v rámci PID včetně jejího zapracování do elektronických jízdních řádů, aplikací a </a:t>
            </a:r>
            <a:r>
              <a:rPr lang="cs-CZ" sz="1400" dirty="0" err="1"/>
              <a:t>informač</a:t>
            </a:r>
            <a:r>
              <a:rPr lang="cs-CZ" sz="1400" dirty="0"/>
              <a:t>. systémů PID</a:t>
            </a:r>
          </a:p>
          <a:p>
            <a:pPr lvl="1"/>
            <a:r>
              <a:rPr lang="cs-CZ" sz="1400" dirty="0"/>
              <a:t>Zkvalitnění a humanizace prostoru </a:t>
            </a:r>
            <a:r>
              <a:rPr lang="cs-CZ" sz="1400" dirty="0" err="1"/>
              <a:t>žst</a:t>
            </a:r>
            <a:r>
              <a:rPr lang="cs-CZ" sz="1400" dirty="0"/>
              <a:t>. Praha-</a:t>
            </a:r>
            <a:r>
              <a:rPr lang="cs-CZ" sz="1400" dirty="0" err="1"/>
              <a:t>Zličín</a:t>
            </a:r>
            <a:r>
              <a:rPr lang="cs-CZ" sz="1400" dirty="0"/>
              <a:t>, přebudování na terminál VD</a:t>
            </a:r>
          </a:p>
          <a:p>
            <a:pPr lvl="1"/>
            <a:r>
              <a:rPr lang="cs-CZ" sz="1400" dirty="0"/>
              <a:t>Realizace systému záchytných parkovišť P+R na rozhraní Prahy a </a:t>
            </a:r>
            <a:r>
              <a:rPr lang="cs-CZ" sz="1400" dirty="0" err="1"/>
              <a:t>Středočes</a:t>
            </a:r>
            <a:r>
              <a:rPr lang="cs-CZ" sz="1400" dirty="0"/>
              <a:t>. kraje</a:t>
            </a:r>
          </a:p>
          <a:p>
            <a:pPr lvl="1"/>
            <a:r>
              <a:rPr lang="cs-CZ" sz="1400" dirty="0"/>
              <a:t>Iniciace převodu pozemků ve vlastnictví Hl. m. Prahy na MČ Praha 17 (týká se jak parkovišť, tak chodníků a dalších prostor)</a:t>
            </a:r>
          </a:p>
          <a:p>
            <a:pPr lvl="1"/>
            <a:r>
              <a:rPr lang="cs-CZ" sz="1400" dirty="0"/>
              <a:t>Přeměna komerčně využívaných parkovišť (ve vlastnictví Hl. m. Prahy) na běžná parkoviště (optimálně i s převedením do správy MČ P17) sloužící primárně MČ</a:t>
            </a:r>
          </a:p>
          <a:p>
            <a:pPr lvl="1"/>
            <a:r>
              <a:rPr lang="cs-CZ" sz="1400" dirty="0"/>
              <a:t>Přestavba území motolských skládek na volnočasovou zónu (park, hřiště, malá sportoviště, pěší a cyklistické trasy)</a:t>
            </a:r>
          </a:p>
          <a:p>
            <a:pPr lvl="1"/>
            <a:r>
              <a:rPr lang="cs-CZ" sz="1400" dirty="0"/>
              <a:t>Obnova pouličního osvětlení (osazení úspornými světelnými zdroji, eliminace světelného smogu)</a:t>
            </a:r>
            <a:endParaRPr lang="cs-CZ" sz="10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Cíl V: Zlepšit podmínky pro vzdělávání, kulturu, sport a volný čas</a:t>
            </a:r>
          </a:p>
        </p:txBody>
      </p:sp>
      <p:graphicFrame>
        <p:nvGraphicFramePr>
          <p:cNvPr id="4" name="Tabulka 3"/>
          <p:cNvGraphicFramePr>
            <a:graphicFrameLocks noGrp="1"/>
          </p:cNvGraphicFramePr>
          <p:nvPr/>
        </p:nvGraphicFramePr>
        <p:xfrm>
          <a:off x="395536" y="1268760"/>
          <a:ext cx="7992888" cy="2016224"/>
        </p:xfrm>
        <a:graphic>
          <a:graphicData uri="http://schemas.openxmlformats.org/drawingml/2006/table">
            <a:tbl>
              <a:tblPr/>
              <a:tblGrid>
                <a:gridCol w="7992888">
                  <a:extLst>
                    <a:ext uri="{9D8B030D-6E8A-4147-A177-3AD203B41FA5}">
                      <a16:colId xmlns:a16="http://schemas.microsoft.com/office/drawing/2014/main" val="20000"/>
                    </a:ext>
                  </a:extLst>
                </a:gridCol>
              </a:tblGrid>
              <a:tr h="403245">
                <a:tc>
                  <a:txBody>
                    <a:bodyPr/>
                    <a:lstStyle/>
                    <a:p>
                      <a:pPr algn="l">
                        <a:lnSpc>
                          <a:spcPct val="115000"/>
                        </a:lnSpc>
                        <a:spcAft>
                          <a:spcPts val="0"/>
                        </a:spcAft>
                      </a:pPr>
                      <a:r>
                        <a:rPr lang="cs-CZ" sz="2000" dirty="0">
                          <a:latin typeface="Calibri"/>
                          <a:ea typeface="Calibri"/>
                          <a:cs typeface="Times New Roman"/>
                        </a:rPr>
                        <a:t>Dílčí cíle a výstupy</a:t>
                      </a:r>
                      <a:endParaRPr lang="cs-CZ"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1612979">
                <a:tc>
                  <a:txBody>
                    <a:bodyPr/>
                    <a:lstStyle/>
                    <a:p>
                      <a:pPr marL="342900" lvl="0" indent="-342900" algn="l">
                        <a:lnSpc>
                          <a:spcPct val="115000"/>
                        </a:lnSpc>
                        <a:spcAft>
                          <a:spcPts val="0"/>
                        </a:spcAft>
                        <a:buFont typeface="Symbol"/>
                        <a:buChar char=""/>
                      </a:pPr>
                      <a:r>
                        <a:rPr lang="cs-CZ" sz="2000" dirty="0">
                          <a:latin typeface="Calibri"/>
                          <a:ea typeface="Calibri"/>
                          <a:cs typeface="Times New Roman"/>
                        </a:rPr>
                        <a:t>V.1: Efektivní řešení potřeb v oblasti vzdělávání</a:t>
                      </a:r>
                      <a:endParaRPr lang="cs-CZ" sz="2000" dirty="0">
                        <a:latin typeface="Calibri"/>
                        <a:ea typeface="Times New Roman"/>
                        <a:cs typeface="Times New Roman"/>
                      </a:endParaRPr>
                    </a:p>
                    <a:p>
                      <a:pPr marL="342900" lvl="0" indent="-342900" algn="l">
                        <a:lnSpc>
                          <a:spcPct val="115000"/>
                        </a:lnSpc>
                        <a:spcAft>
                          <a:spcPts val="0"/>
                        </a:spcAft>
                        <a:buFont typeface="Symbol"/>
                        <a:buChar char=""/>
                      </a:pPr>
                      <a:r>
                        <a:rPr lang="cs-CZ" sz="2000" dirty="0">
                          <a:latin typeface="Calibri"/>
                          <a:ea typeface="Calibri"/>
                          <a:cs typeface="Times New Roman"/>
                        </a:rPr>
                        <a:t>V.2: Efektivní využívání kapacit objektů škol</a:t>
                      </a:r>
                      <a:endParaRPr lang="cs-CZ" sz="2000" dirty="0">
                        <a:latin typeface="Calibri"/>
                        <a:ea typeface="Times New Roman"/>
                        <a:cs typeface="Times New Roman"/>
                      </a:endParaRPr>
                    </a:p>
                    <a:p>
                      <a:pPr marL="342900" lvl="0" indent="-342900" algn="l">
                        <a:lnSpc>
                          <a:spcPct val="115000"/>
                        </a:lnSpc>
                        <a:spcAft>
                          <a:spcPts val="0"/>
                        </a:spcAft>
                        <a:buFont typeface="Symbol"/>
                        <a:buChar char=""/>
                      </a:pPr>
                      <a:r>
                        <a:rPr lang="cs-CZ" sz="2000" dirty="0">
                          <a:latin typeface="Calibri"/>
                          <a:ea typeface="Calibri"/>
                          <a:cs typeface="Times New Roman"/>
                        </a:rPr>
                        <a:t>V.3: Rozšíření nabídky pro trávení volného času</a:t>
                      </a:r>
                      <a:endParaRPr lang="cs-CZ" sz="2000" dirty="0">
                        <a:latin typeface="Calibri"/>
                        <a:ea typeface="Times New Roman"/>
                        <a:cs typeface="Times New Roman"/>
                      </a:endParaRPr>
                    </a:p>
                    <a:p>
                      <a:pPr marL="342900" lvl="0" indent="-342900" algn="l">
                        <a:lnSpc>
                          <a:spcPct val="115000"/>
                        </a:lnSpc>
                        <a:spcAft>
                          <a:spcPts val="0"/>
                        </a:spcAft>
                        <a:buFont typeface="Symbol"/>
                        <a:buChar char=""/>
                      </a:pPr>
                      <a:r>
                        <a:rPr lang="cs-CZ" sz="2000" dirty="0">
                          <a:latin typeface="Calibri"/>
                          <a:ea typeface="Calibri"/>
                          <a:cs typeface="Times New Roman"/>
                        </a:rPr>
                        <a:t>V.4: Rozšíření nabídky služeb sociální prevence pro mládež a rodiny</a:t>
                      </a:r>
                      <a:endParaRPr lang="cs-CZ"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Cíl V: Zlepšit podmínky pro vzdělávání, kulturu, sport a volný čas</a:t>
            </a:r>
          </a:p>
        </p:txBody>
      </p:sp>
      <p:sp>
        <p:nvSpPr>
          <p:cNvPr id="3" name="Zástupný symbol pro obsah 2"/>
          <p:cNvSpPr>
            <a:spLocks noGrp="1"/>
          </p:cNvSpPr>
          <p:nvPr>
            <p:ph sz="quarter" idx="1"/>
          </p:nvPr>
        </p:nvSpPr>
        <p:spPr>
          <a:xfrm>
            <a:off x="457200" y="1142984"/>
            <a:ext cx="7715200" cy="5330968"/>
          </a:xfrm>
        </p:spPr>
        <p:txBody>
          <a:bodyPr/>
          <a:lstStyle/>
          <a:p>
            <a:r>
              <a:rPr lang="cs-CZ" sz="2000" dirty="0"/>
              <a:t>Typová opatření v rámci dílčího cíle V.1:</a:t>
            </a:r>
          </a:p>
          <a:p>
            <a:pPr lvl="1"/>
            <a:r>
              <a:rPr lang="cs-CZ" sz="1600" dirty="0"/>
              <a:t>Vytvoření motivačního programu pro pedagogy místních MŠ a ZŠ (např. formou zavedení odměn za inovace ve vzdělávání, volnočasové aktivity apod.)</a:t>
            </a:r>
          </a:p>
          <a:p>
            <a:pPr lvl="1"/>
            <a:r>
              <a:rPr lang="cs-CZ" sz="1600" dirty="0"/>
              <a:t>Realizace podpůrného programu pro pedagogy místních MŠ a ZŠ (např. nabídka bydlení v bytech patřících MČ se zvýhodněným nájmem, bezplatné využívání služeb nabízených příspěvkovými organizacemi MČ apod.)</a:t>
            </a:r>
          </a:p>
          <a:p>
            <a:pPr lvl="1"/>
            <a:r>
              <a:rPr lang="cs-CZ" sz="1600" dirty="0"/>
              <a:t>Vytvoření podmínek pro umožnění lokalizace SŠ na území MČ či v jejím blízkém okolí (např. nalezení kapacit pro umístění detašovaného pracoviště veřejné SŠ v MČ až,</a:t>
            </a:r>
            <a:r>
              <a:rPr lang="cs-CZ" sz="1600" dirty="0">
                <a:solidFill>
                  <a:srgbClr val="FF0000"/>
                </a:solidFill>
              </a:rPr>
              <a:t> </a:t>
            </a:r>
            <a:r>
              <a:rPr lang="cs-CZ" sz="1600" dirty="0"/>
              <a:t>dojde k přechodu populačně silných ročníků do SŠ)</a:t>
            </a:r>
          </a:p>
          <a:p>
            <a:pPr lvl="1"/>
            <a:r>
              <a:rPr lang="cs-CZ" sz="1600" dirty="0"/>
              <a:t>Zajištění personálních kapacit pro podporu škol a školských zařízení při přípravě a realizaci dotačních projektů i po ukončení projektu MAP</a:t>
            </a:r>
          </a:p>
          <a:p>
            <a:pPr lvl="1"/>
            <a:r>
              <a:rPr lang="cs-CZ" sz="1600" dirty="0"/>
              <a:t>Pokračování v modernizaci objektů škol a školských zařízení</a:t>
            </a:r>
          </a:p>
          <a:p>
            <a:pPr lvl="1"/>
            <a:r>
              <a:rPr lang="cs-CZ" sz="1600" dirty="0"/>
              <a:t>Modernizace vybavení škol (zejména budování a modernizace odborných učeben)</a:t>
            </a:r>
          </a:p>
          <a:p>
            <a:pPr lvl="1"/>
            <a:r>
              <a:rPr lang="cs-CZ" sz="1600" dirty="0"/>
              <a:t>Další vzdělávání pedagogických pracovníků (IT, didaktické metody, polytechnická výchova apod.)</a:t>
            </a:r>
          </a:p>
          <a:p>
            <a:pPr lvl="1"/>
            <a:r>
              <a:rPr lang="cs-CZ" sz="1600" dirty="0"/>
              <a:t>Spolupráce s vysokými školami při zajišťování celoživotního vzdělávání a využívání volných kapacit školních budov v MČ</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Cíl V: Zlepšit podmínky pro vzdělávání, kulturu, sport a volný čas</a:t>
            </a:r>
          </a:p>
        </p:txBody>
      </p:sp>
      <p:sp>
        <p:nvSpPr>
          <p:cNvPr id="3" name="Zástupný symbol pro obsah 2"/>
          <p:cNvSpPr>
            <a:spLocks noGrp="1"/>
          </p:cNvSpPr>
          <p:nvPr>
            <p:ph sz="quarter" idx="1"/>
          </p:nvPr>
        </p:nvSpPr>
        <p:spPr>
          <a:xfrm>
            <a:off x="457200" y="1142984"/>
            <a:ext cx="7715200" cy="5330968"/>
          </a:xfrm>
        </p:spPr>
        <p:txBody>
          <a:bodyPr/>
          <a:lstStyle/>
          <a:p>
            <a:r>
              <a:rPr lang="cs-CZ" sz="1800" dirty="0"/>
              <a:t>Typová opatření v rámci dílčího cíle V.2:</a:t>
            </a:r>
          </a:p>
          <a:p>
            <a:pPr lvl="1"/>
            <a:r>
              <a:rPr lang="cs-CZ" sz="1500" dirty="0"/>
              <a:t>Průběžný monitoring pohybu obyvatelstva se záměrem včasné predikce poptávky po kapacitách MŠ a ZŠ</a:t>
            </a:r>
          </a:p>
          <a:p>
            <a:pPr lvl="1"/>
            <a:r>
              <a:rPr lang="cs-CZ" sz="1500" dirty="0"/>
              <a:t>Pravidelná aktualizace demografické studie MČ se záměrem včasné predikce poptávky po kapacitách MŠ a ZŠ</a:t>
            </a:r>
          </a:p>
          <a:p>
            <a:pPr lvl="1"/>
            <a:r>
              <a:rPr lang="cs-CZ" sz="1500" dirty="0"/>
              <a:t>Využití prognózovaného růstu kapacit MŠ k přijímání dětí mladších 3 let</a:t>
            </a:r>
          </a:p>
          <a:p>
            <a:pPr lvl="1"/>
            <a:r>
              <a:rPr lang="cs-CZ" sz="1500" dirty="0"/>
              <a:t>Využití případného růstu volných kapacit ZŠ k zajištění prostor pro </a:t>
            </a:r>
            <a:r>
              <a:rPr lang="cs-CZ" sz="1500" dirty="0" err="1"/>
              <a:t>celoživ</a:t>
            </a:r>
            <a:r>
              <a:rPr lang="cs-CZ" sz="1500" dirty="0"/>
              <a:t>. a </a:t>
            </a:r>
            <a:r>
              <a:rPr lang="cs-CZ" sz="1500" dirty="0" err="1"/>
              <a:t>volnočas</a:t>
            </a:r>
            <a:r>
              <a:rPr lang="cs-CZ" sz="1500" dirty="0"/>
              <a:t>. vzdělávání, další funkce přínosné pro občany MČ či k pronájmu</a:t>
            </a:r>
          </a:p>
          <a:p>
            <a:r>
              <a:rPr lang="cs-CZ" sz="1800" dirty="0"/>
              <a:t>Typová opatření v rámci dílčího cíle V.3:</a:t>
            </a:r>
          </a:p>
          <a:p>
            <a:pPr lvl="1"/>
            <a:r>
              <a:rPr lang="cs-CZ" sz="1500" dirty="0"/>
              <a:t>Dovybavení veřejného prostoru o drobná sportoviště a mobiliář</a:t>
            </a:r>
          </a:p>
          <a:p>
            <a:pPr lvl="1"/>
            <a:r>
              <a:rPr lang="cs-CZ" sz="1500" dirty="0"/>
              <a:t>Zavedení programu rozvoje volnočasového vzdělávání a aktivního trávení volného času (najímání trenérů, terénních pracovníků, volnočasových pedagogů pro aktivizaci a práci s mládeží s rizikovými vzorci chování)</a:t>
            </a:r>
          </a:p>
          <a:p>
            <a:pPr lvl="1"/>
            <a:r>
              <a:rPr lang="cs-CZ" sz="1500" dirty="0"/>
              <a:t>Hledání vnějších zdrojů k systematickému spolufinancování volnočasového </a:t>
            </a:r>
            <a:r>
              <a:rPr lang="cs-CZ" sz="1500" dirty="0" err="1"/>
              <a:t>vzděl</a:t>
            </a:r>
            <a:r>
              <a:rPr lang="cs-CZ" sz="1500" dirty="0"/>
              <a:t>. a aktivního trávení vol. času (sponzoři, MHMP, projekty ESIF apod.)</a:t>
            </a:r>
          </a:p>
          <a:p>
            <a:pPr lvl="1"/>
            <a:r>
              <a:rPr lang="cs-CZ" sz="1500" dirty="0"/>
              <a:t>Podpora realizace kulturních aktivit ve veřejném prostoru</a:t>
            </a:r>
          </a:p>
          <a:p>
            <a:pPr lvl="1"/>
            <a:r>
              <a:rPr lang="cs-CZ" sz="1500" dirty="0"/>
              <a:t>Spolupráce s vysokými školami uměleckého zaměření za účelem realizace volnočasových programů se zapojením mládeže</a:t>
            </a:r>
          </a:p>
          <a:p>
            <a:pPr lvl="1"/>
            <a:r>
              <a:rPr lang="cs-CZ" sz="1500" dirty="0"/>
              <a:t>Podpora aktivit a rozvoje Klubu 17</a:t>
            </a:r>
          </a:p>
          <a:p>
            <a:pPr lvl="1"/>
            <a:r>
              <a:rPr lang="cs-CZ" sz="1500" dirty="0"/>
              <a:t>Podpora využívání sport. centra Na Chobotě míst. občany a organizacemi</a:t>
            </a:r>
          </a:p>
          <a:p>
            <a:pPr lvl="1"/>
            <a:r>
              <a:rPr lang="cs-CZ" sz="1500" dirty="0"/>
              <a:t>Zapojování seniorů do organizace a zajišťování volnočasových aktivit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Cíl V: Zlepšit podmínky pro vzdělávání, kulturu, sport a volný čas</a:t>
            </a:r>
          </a:p>
        </p:txBody>
      </p:sp>
      <p:sp>
        <p:nvSpPr>
          <p:cNvPr id="3" name="Zástupný symbol pro obsah 2"/>
          <p:cNvSpPr>
            <a:spLocks noGrp="1"/>
          </p:cNvSpPr>
          <p:nvPr>
            <p:ph sz="quarter" idx="1"/>
          </p:nvPr>
        </p:nvSpPr>
        <p:spPr>
          <a:xfrm>
            <a:off x="457200" y="1142984"/>
            <a:ext cx="7715200" cy="5330968"/>
          </a:xfrm>
        </p:spPr>
        <p:txBody>
          <a:bodyPr/>
          <a:lstStyle/>
          <a:p>
            <a:r>
              <a:rPr lang="cs-CZ" sz="2000" dirty="0"/>
              <a:t>Typová opatření v rámci dílčího cíle V.4:</a:t>
            </a:r>
          </a:p>
          <a:p>
            <a:pPr lvl="1"/>
            <a:r>
              <a:rPr lang="cs-CZ" sz="1800" dirty="0"/>
              <a:t>Podpora speciálních pedagogů na školách</a:t>
            </a:r>
          </a:p>
          <a:p>
            <a:pPr lvl="1"/>
            <a:r>
              <a:rPr lang="cs-CZ" sz="1800" dirty="0"/>
              <a:t>Hledání vnějších zdrojů k systematickému spolufinancování služeb sociální prevence pro mládež a rodiny (sponzoři, MHMP, projekty ESIF, apod.)</a:t>
            </a:r>
          </a:p>
          <a:p>
            <a:pPr lvl="1"/>
            <a:r>
              <a:rPr lang="cs-CZ" sz="1800" dirty="0"/>
              <a:t>Spolupráce aktérů v oblasti výchovně-vzdělávacího procesu, volnočasových aktivit a sociálních služeb pro cílovou skupinu dětí a mládeže</a:t>
            </a:r>
          </a:p>
          <a:p>
            <a:r>
              <a:rPr lang="cs-CZ" sz="2000" dirty="0"/>
              <a:t>Typová opatření přesahující rámec Strategického plánu rozvoje MČ Praha 17:</a:t>
            </a:r>
          </a:p>
          <a:p>
            <a:pPr lvl="1"/>
            <a:r>
              <a:rPr lang="cs-CZ" sz="1700" dirty="0"/>
              <a:t>bez konkrétních typových opatření</a:t>
            </a:r>
            <a:endParaRPr lang="cs-CZ" sz="15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Cíl S: Zvýšení sociální stability městské části</a:t>
            </a:r>
          </a:p>
        </p:txBody>
      </p:sp>
      <p:graphicFrame>
        <p:nvGraphicFramePr>
          <p:cNvPr id="4" name="Tabulka 3"/>
          <p:cNvGraphicFramePr>
            <a:graphicFrameLocks noGrp="1"/>
          </p:cNvGraphicFramePr>
          <p:nvPr/>
        </p:nvGraphicFramePr>
        <p:xfrm>
          <a:off x="467544" y="1052736"/>
          <a:ext cx="7848872" cy="2628323"/>
        </p:xfrm>
        <a:graphic>
          <a:graphicData uri="http://schemas.openxmlformats.org/drawingml/2006/table">
            <a:tbl>
              <a:tblPr/>
              <a:tblGrid>
                <a:gridCol w="7848872">
                  <a:extLst>
                    <a:ext uri="{9D8B030D-6E8A-4147-A177-3AD203B41FA5}">
                      <a16:colId xmlns:a16="http://schemas.microsoft.com/office/drawing/2014/main" val="20000"/>
                    </a:ext>
                  </a:extLst>
                </a:gridCol>
              </a:tblGrid>
              <a:tr h="420047">
                <a:tc>
                  <a:txBody>
                    <a:bodyPr/>
                    <a:lstStyle/>
                    <a:p>
                      <a:pPr algn="l">
                        <a:lnSpc>
                          <a:spcPct val="115000"/>
                        </a:lnSpc>
                        <a:spcAft>
                          <a:spcPts val="0"/>
                        </a:spcAft>
                      </a:pPr>
                      <a:r>
                        <a:rPr lang="cs-CZ" sz="1800" dirty="0">
                          <a:latin typeface="Calibri"/>
                          <a:ea typeface="Calibri"/>
                          <a:cs typeface="Times New Roman"/>
                        </a:rPr>
                        <a:t>Dílčí cíle a výstupy</a:t>
                      </a:r>
                      <a:endParaRPr lang="cs-CZ"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2100233">
                <a:tc>
                  <a:txBody>
                    <a:bodyPr/>
                    <a:lstStyle/>
                    <a:p>
                      <a:pPr marL="342900" lvl="0" indent="-342900" algn="l">
                        <a:lnSpc>
                          <a:spcPct val="115000"/>
                        </a:lnSpc>
                        <a:spcAft>
                          <a:spcPts val="0"/>
                        </a:spcAft>
                        <a:buFont typeface="Symbol"/>
                        <a:buChar char=""/>
                      </a:pPr>
                      <a:r>
                        <a:rPr lang="cs-CZ" sz="1800" dirty="0">
                          <a:latin typeface="Calibri"/>
                          <a:ea typeface="Calibri"/>
                          <a:cs typeface="Times New Roman"/>
                        </a:rPr>
                        <a:t>S.1: Zajištění dostačující nabídky potřebných zdravotnických a sociálních služeb</a:t>
                      </a:r>
                      <a:endParaRPr lang="cs-CZ" sz="1800" dirty="0">
                        <a:latin typeface="Calibri"/>
                        <a:ea typeface="Times New Roman"/>
                        <a:cs typeface="Times New Roman"/>
                      </a:endParaRPr>
                    </a:p>
                    <a:p>
                      <a:pPr marL="342900" lvl="0" indent="-342900" algn="l">
                        <a:lnSpc>
                          <a:spcPct val="115000"/>
                        </a:lnSpc>
                        <a:spcAft>
                          <a:spcPts val="0"/>
                        </a:spcAft>
                        <a:buFont typeface="Symbol"/>
                        <a:buChar char=""/>
                      </a:pPr>
                      <a:r>
                        <a:rPr lang="cs-CZ" sz="1800" dirty="0">
                          <a:latin typeface="Calibri"/>
                          <a:ea typeface="Calibri"/>
                          <a:cs typeface="Times New Roman"/>
                        </a:rPr>
                        <a:t>S.2: Zajištění optimálních podmínek pro rostoucí počet seniorů</a:t>
                      </a:r>
                      <a:endParaRPr lang="cs-CZ" sz="1800" dirty="0">
                        <a:latin typeface="Calibri"/>
                        <a:ea typeface="Times New Roman"/>
                        <a:cs typeface="Times New Roman"/>
                      </a:endParaRPr>
                    </a:p>
                    <a:p>
                      <a:pPr marL="342900" lvl="0" indent="-342900" algn="l">
                        <a:lnSpc>
                          <a:spcPct val="115000"/>
                        </a:lnSpc>
                        <a:spcAft>
                          <a:spcPts val="0"/>
                        </a:spcAft>
                        <a:buFont typeface="Symbol"/>
                        <a:buChar char=""/>
                      </a:pPr>
                      <a:r>
                        <a:rPr lang="cs-CZ" sz="1800" dirty="0">
                          <a:latin typeface="Calibri"/>
                          <a:ea typeface="Calibri"/>
                          <a:cs typeface="Times New Roman"/>
                        </a:rPr>
                        <a:t>S.3: Zlepšení v práci s dětmi a mládeží v oblasti vzdělávání a ve službách sociální prevence</a:t>
                      </a:r>
                      <a:endParaRPr lang="cs-CZ" sz="1800" dirty="0">
                        <a:latin typeface="Calibri"/>
                        <a:ea typeface="Times New Roman"/>
                        <a:cs typeface="Times New Roman"/>
                      </a:endParaRPr>
                    </a:p>
                    <a:p>
                      <a:pPr marL="342900" lvl="0" indent="-342900" algn="l">
                        <a:lnSpc>
                          <a:spcPct val="115000"/>
                        </a:lnSpc>
                        <a:spcAft>
                          <a:spcPts val="0"/>
                        </a:spcAft>
                        <a:buFont typeface="Symbol"/>
                        <a:buChar char=""/>
                      </a:pPr>
                      <a:r>
                        <a:rPr lang="cs-CZ" sz="1800" dirty="0">
                          <a:latin typeface="Calibri"/>
                          <a:ea typeface="Calibri"/>
                          <a:cs typeface="Times New Roman"/>
                        </a:rPr>
                        <a:t>S.4: Zlepšení podmínek pro místní sociálně slabé obyvatele</a:t>
                      </a:r>
                      <a:endParaRPr lang="cs-CZ" sz="1800" dirty="0">
                        <a:latin typeface="Calibri"/>
                        <a:ea typeface="Times New Roman"/>
                        <a:cs typeface="Times New Roman"/>
                      </a:endParaRPr>
                    </a:p>
                    <a:p>
                      <a:pPr marL="342900" lvl="0" indent="-342900" algn="l">
                        <a:lnSpc>
                          <a:spcPct val="115000"/>
                        </a:lnSpc>
                        <a:spcAft>
                          <a:spcPts val="0"/>
                        </a:spcAft>
                        <a:buFont typeface="Symbol"/>
                        <a:buChar char=""/>
                      </a:pPr>
                      <a:r>
                        <a:rPr kumimoji="0" lang="cs-CZ" sz="1800" kern="1200" dirty="0">
                          <a:solidFill>
                            <a:schemeClr val="tx1"/>
                          </a:solidFill>
                          <a:latin typeface="Calibri"/>
                          <a:ea typeface="Calibri"/>
                          <a:cs typeface="Times New Roman"/>
                        </a:rPr>
                        <a:t>S.5: Zvýšení atraktivity vybavenosti městské části pro mladé obyvatele</a:t>
                      </a:r>
                    </a:p>
                    <a:p>
                      <a:pPr marL="342900" lvl="0" indent="-342900" algn="l">
                        <a:lnSpc>
                          <a:spcPct val="115000"/>
                        </a:lnSpc>
                        <a:spcAft>
                          <a:spcPts val="0"/>
                        </a:spcAft>
                        <a:buFont typeface="Symbol"/>
                        <a:buChar char=""/>
                      </a:pPr>
                      <a:r>
                        <a:rPr kumimoji="0" lang="cs-CZ" sz="1800" kern="1200" dirty="0">
                          <a:solidFill>
                            <a:schemeClr val="tx1"/>
                          </a:solidFill>
                          <a:latin typeface="Calibri"/>
                          <a:ea typeface="Calibri"/>
                          <a:cs typeface="Times New Roman"/>
                        </a:rPr>
                        <a:t>S.6: Posílení bezpečnosti na území městské části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54050"/>
          </a:xfrm>
        </p:spPr>
        <p:txBody>
          <a:bodyPr/>
          <a:lstStyle/>
          <a:p>
            <a:pPr eaLnBrk="1" fontAlgn="auto" hangingPunct="1">
              <a:spcAft>
                <a:spcPts val="0"/>
              </a:spcAft>
              <a:defRPr/>
            </a:pPr>
            <a:r>
              <a:rPr lang="cs-CZ" dirty="0"/>
              <a:t>Struktura dokumentu</a:t>
            </a:r>
          </a:p>
        </p:txBody>
      </p:sp>
      <p:sp>
        <p:nvSpPr>
          <p:cNvPr id="10243" name="Zástupný symbol pro obsah 2"/>
          <p:cNvSpPr>
            <a:spLocks noGrp="1"/>
          </p:cNvSpPr>
          <p:nvPr>
            <p:ph sz="quarter" idx="1"/>
          </p:nvPr>
        </p:nvSpPr>
        <p:spPr>
          <a:xfrm>
            <a:off x="457200" y="1143000"/>
            <a:ext cx="7467600" cy="5330825"/>
          </a:xfrm>
        </p:spPr>
        <p:txBody>
          <a:bodyPr/>
          <a:lstStyle/>
          <a:p>
            <a:pPr eaLnBrk="1" hangingPunct="1"/>
            <a:r>
              <a:rPr lang="cs-CZ" b="1" dirty="0"/>
              <a:t>Analytická část</a:t>
            </a:r>
          </a:p>
          <a:p>
            <a:pPr lvl="1" eaLnBrk="1" hangingPunct="1"/>
            <a:r>
              <a:rPr lang="cs-CZ" dirty="0"/>
              <a:t>„kde jsme“</a:t>
            </a:r>
          </a:p>
          <a:p>
            <a:pPr lvl="1" eaLnBrk="1" hangingPunct="1"/>
            <a:r>
              <a:rPr lang="cs-CZ" dirty="0"/>
              <a:t>analytický profil MČ, dotazníkové šetření mezi obyvateli, rozhovory se zástupci místních organizací, SWOT analýza – </a:t>
            </a:r>
            <a:r>
              <a:rPr lang="cs-CZ" dirty="0">
                <a:solidFill>
                  <a:schemeClr val="accent1">
                    <a:lumMod val="75000"/>
                  </a:schemeClr>
                </a:solidFill>
              </a:rPr>
              <a:t>dokončeno </a:t>
            </a:r>
          </a:p>
          <a:p>
            <a:pPr eaLnBrk="1" hangingPunct="1"/>
            <a:r>
              <a:rPr lang="cs-CZ" b="1" dirty="0"/>
              <a:t>Návrhová část</a:t>
            </a:r>
          </a:p>
          <a:p>
            <a:pPr lvl="1" eaLnBrk="1" hangingPunct="1"/>
            <a:r>
              <a:rPr lang="cs-CZ" dirty="0"/>
              <a:t>„kam chceme jít“</a:t>
            </a:r>
          </a:p>
          <a:p>
            <a:pPr lvl="1" eaLnBrk="1" hangingPunct="1"/>
            <a:r>
              <a:rPr lang="cs-CZ" dirty="0"/>
              <a:t>návrh rozvojových scénářů/rozvojové vize, identifikace hlavních problémů, návrh opatření – </a:t>
            </a:r>
            <a:r>
              <a:rPr lang="cs-CZ" dirty="0">
                <a:solidFill>
                  <a:schemeClr val="accent1">
                    <a:lumMod val="75000"/>
                  </a:schemeClr>
                </a:solidFill>
              </a:rPr>
              <a:t>před dokončením</a:t>
            </a:r>
          </a:p>
          <a:p>
            <a:pPr eaLnBrk="1" hangingPunct="1"/>
            <a:r>
              <a:rPr lang="cs-CZ" b="1" dirty="0"/>
              <a:t>Implementační část</a:t>
            </a:r>
          </a:p>
          <a:p>
            <a:pPr lvl="1" eaLnBrk="1" hangingPunct="1"/>
            <a:r>
              <a:rPr lang="cs-CZ" dirty="0"/>
              <a:t>„jak tam chceme dojít“</a:t>
            </a:r>
          </a:p>
          <a:p>
            <a:pPr lvl="1" eaLnBrk="1" hangingPunct="1"/>
            <a:r>
              <a:rPr lang="cs-CZ" dirty="0"/>
              <a:t>návrh akčního plánu, návrh způsobu realizace dokumentu a další práce s ním – </a:t>
            </a:r>
            <a:r>
              <a:rPr lang="cs-CZ" dirty="0">
                <a:solidFill>
                  <a:schemeClr val="accent1">
                    <a:lumMod val="75000"/>
                  </a:schemeClr>
                </a:solidFill>
              </a:rPr>
              <a:t>před dokončením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Cíl S: Zvýšení sociální stability městské části</a:t>
            </a:r>
          </a:p>
        </p:txBody>
      </p:sp>
      <p:sp>
        <p:nvSpPr>
          <p:cNvPr id="3" name="Zástupný symbol pro obsah 2"/>
          <p:cNvSpPr>
            <a:spLocks noGrp="1"/>
          </p:cNvSpPr>
          <p:nvPr>
            <p:ph sz="quarter" idx="1"/>
          </p:nvPr>
        </p:nvSpPr>
        <p:spPr>
          <a:xfrm>
            <a:off x="457200" y="1142984"/>
            <a:ext cx="7859216" cy="5330968"/>
          </a:xfrm>
        </p:spPr>
        <p:txBody>
          <a:bodyPr/>
          <a:lstStyle/>
          <a:p>
            <a:r>
              <a:rPr lang="cs-CZ" dirty="0"/>
              <a:t>Typová opatření v rámci dílčího cíle S.1:</a:t>
            </a:r>
          </a:p>
          <a:p>
            <a:pPr lvl="2"/>
            <a:r>
              <a:rPr lang="cs-CZ" dirty="0"/>
              <a:t>Aktivní role MČ při zajišťování nedostatkových kapacit zdravotní péče (nabídka prostor vlastněných MČ pro ordinace praktického lékaře za zvýhodněných podmínek, inzerce poptávky po lékařích, vyhledávání vhodných adeptů mezi absolventy, nabídka bydlení v městských bytech, asistence při zajišťování klientely apod.)</a:t>
            </a:r>
          </a:p>
          <a:p>
            <a:pPr lvl="2"/>
            <a:r>
              <a:rPr lang="cs-CZ" dirty="0"/>
              <a:t>Zajištění vnějších finančních zdrojů na spolufinancování hospicové a paliativní péče (např. k provozování v rámci CSZS)</a:t>
            </a:r>
          </a:p>
          <a:p>
            <a:pPr lvl="2"/>
            <a:r>
              <a:rPr lang="cs-CZ" dirty="0"/>
              <a:t>Podpora dobrovolnictví a komunitní spolupráce rodin osob s hendikepem, dlouhodobě nemocných a osob v terminálním stádiu včetně propojení s dalšími službami sociální péče</a:t>
            </a:r>
          </a:p>
          <a:p>
            <a:pPr lvl="2"/>
            <a:r>
              <a:rPr lang="cs-CZ" dirty="0"/>
              <a:t>Zlepšení informovanosti seniorů a klientů sociálních služeb o poskytovaných službách a aktivitách (např. prostřednictvím strukturování informací podle jednotlivých cílových skupin)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Cíl S: Zvýšení sociální stability městské části</a:t>
            </a:r>
          </a:p>
        </p:txBody>
      </p:sp>
      <p:sp>
        <p:nvSpPr>
          <p:cNvPr id="3" name="Zástupný symbol pro obsah 2"/>
          <p:cNvSpPr>
            <a:spLocks noGrp="1"/>
          </p:cNvSpPr>
          <p:nvPr>
            <p:ph sz="quarter" idx="1"/>
          </p:nvPr>
        </p:nvSpPr>
        <p:spPr>
          <a:xfrm>
            <a:off x="457200" y="1142984"/>
            <a:ext cx="7859216" cy="5330968"/>
          </a:xfrm>
        </p:spPr>
        <p:txBody>
          <a:bodyPr/>
          <a:lstStyle/>
          <a:p>
            <a:r>
              <a:rPr lang="cs-CZ" sz="2000" dirty="0"/>
              <a:t>Typová opatření v rámci dílčího cíle S.2:</a:t>
            </a:r>
          </a:p>
          <a:p>
            <a:pPr lvl="1"/>
            <a:r>
              <a:rPr lang="cs-CZ" sz="1600" dirty="0"/>
              <a:t>Výstavba domu s pečovatelskou službou </a:t>
            </a:r>
          </a:p>
          <a:p>
            <a:pPr lvl="1"/>
            <a:r>
              <a:rPr lang="cs-CZ" sz="1600" dirty="0"/>
              <a:t>Pokračování v realizaci bezbariérových úprav veřejného prostoru (snížené přechody, vodící linie pro nevidomé, důsledné označování výkopů pro nevidomé)</a:t>
            </a:r>
          </a:p>
          <a:p>
            <a:pPr lvl="1"/>
            <a:r>
              <a:rPr lang="cs-CZ" sz="1600" dirty="0"/>
              <a:t>Doplňování veřejného prostoru mobiliářem pro seniory (ergonomické lavičky na vhodných a přehledných místech, mobilní toalety v lesoparku Řepy apod.)</a:t>
            </a:r>
          </a:p>
          <a:p>
            <a:pPr lvl="1"/>
            <a:r>
              <a:rPr lang="cs-CZ" sz="1600" dirty="0"/>
              <a:t>Zajištění dostatečných kapacit sociálních a zdravotnických pracovníků mj. prostřednictvím nefinančních výhod (bydlení v bytech MČ za zvýhodněných podmínek, zvýhodněné využívání služeb poskytovaných příspěvkovými organizacemi MČ apod.)</a:t>
            </a:r>
          </a:p>
          <a:p>
            <a:pPr lvl="1"/>
            <a:r>
              <a:rPr lang="cs-CZ" sz="1600" dirty="0"/>
              <a:t>Podpora programů aktivního stárnutí v dostatečné kapacitě vzhledem k rostoucímu počtu seniorů (preventivní aktivity pro seniory, kluby seniorů, další vzdělávání, „vzdělávání ke stárnutí“, společenský život, sportovní aktivity apod.)</a:t>
            </a:r>
          </a:p>
          <a:p>
            <a:pPr lvl="1"/>
            <a:r>
              <a:rPr lang="cs-CZ" sz="1600" dirty="0"/>
              <a:t>Podpora setkávání a spolupráce v rámci místní komunity a zapojení seniorů do chodu komunity (např. dobrovolnictví seniorů v oblasti hlídání dětí a realizace volnočasových aktivit pro děti, mezigenerační aktivity)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Cíl S: Zvýšení sociální stability městské části</a:t>
            </a:r>
          </a:p>
        </p:txBody>
      </p:sp>
      <p:sp>
        <p:nvSpPr>
          <p:cNvPr id="3" name="Zástupný symbol pro obsah 2"/>
          <p:cNvSpPr>
            <a:spLocks noGrp="1"/>
          </p:cNvSpPr>
          <p:nvPr>
            <p:ph sz="quarter" idx="1"/>
          </p:nvPr>
        </p:nvSpPr>
        <p:spPr>
          <a:xfrm>
            <a:off x="457200" y="1142984"/>
            <a:ext cx="7859216" cy="5330968"/>
          </a:xfrm>
        </p:spPr>
        <p:txBody>
          <a:bodyPr/>
          <a:lstStyle/>
          <a:p>
            <a:r>
              <a:rPr lang="cs-CZ" sz="2000" dirty="0"/>
              <a:t>Typová opatření v rámci dílčího cíle S.3:</a:t>
            </a:r>
          </a:p>
          <a:p>
            <a:pPr lvl="1"/>
            <a:r>
              <a:rPr lang="cs-CZ" sz="1700" dirty="0"/>
              <a:t>Podpora rozvoje dostupnosti volnočasového vyžití a aktivního trávení volného času (najímání trenérů, terénních pracovníků, volnočasových pedagogů pro aktivizaci a práci s dětmi a mládeží s rizikovým chováním, podpora dostupnosti volnočasových aktivit pro děti ze sociálně slabých rodin)</a:t>
            </a:r>
          </a:p>
          <a:p>
            <a:pPr lvl="1"/>
            <a:r>
              <a:rPr lang="cs-CZ" sz="1700" dirty="0"/>
              <a:t>Hledání vnějších zdrojů k systematickému spolufinancování volnočasového vyžití (sponzoři, MHMP, projekty ESIF apod.)</a:t>
            </a:r>
          </a:p>
          <a:p>
            <a:pPr lvl="1"/>
            <a:r>
              <a:rPr lang="cs-CZ" sz="1700" dirty="0"/>
              <a:t>Podpora spolupráce aktérů v oblasti výchovně-vzdělávacího procesu, volnočasových aktivit a sociálních služeb pro cílovou skupinu dětí a mládeže</a:t>
            </a:r>
          </a:p>
          <a:p>
            <a:pPr lvl="1"/>
            <a:r>
              <a:rPr lang="cs-CZ" sz="1700" dirty="0"/>
              <a:t>Podpora aktivit a rozvoje Klubu 17</a:t>
            </a:r>
          </a:p>
          <a:p>
            <a:r>
              <a:rPr lang="cs-CZ" sz="2000" dirty="0"/>
              <a:t>Typová opatření v rámci dílčího cíle S.4:</a:t>
            </a:r>
          </a:p>
          <a:p>
            <a:pPr lvl="1"/>
            <a:r>
              <a:rPr lang="cs-CZ" sz="1700" dirty="0"/>
              <a:t>Zajištění dostatečných kapacit sociálního (resp. „ústupového“) bydlení pro místní sociálně slabé občany</a:t>
            </a:r>
          </a:p>
          <a:p>
            <a:pPr lvl="1"/>
            <a:r>
              <a:rPr lang="cs-CZ" sz="1700" dirty="0"/>
              <a:t>Rozšíření odborného sociálního poradenství o právní poradenství (problematika dluhů, bydlení apod.)</a:t>
            </a:r>
          </a:p>
          <a:p>
            <a:endParaRPr lang="cs-CZ"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Cíl S: Zvýšení sociální stability městské části</a:t>
            </a:r>
          </a:p>
        </p:txBody>
      </p:sp>
      <p:sp>
        <p:nvSpPr>
          <p:cNvPr id="3" name="Zástupný symbol pro obsah 2"/>
          <p:cNvSpPr>
            <a:spLocks noGrp="1"/>
          </p:cNvSpPr>
          <p:nvPr>
            <p:ph sz="quarter" idx="1"/>
          </p:nvPr>
        </p:nvSpPr>
        <p:spPr>
          <a:xfrm>
            <a:off x="457200" y="1142984"/>
            <a:ext cx="7859216" cy="5330968"/>
          </a:xfrm>
        </p:spPr>
        <p:txBody>
          <a:bodyPr/>
          <a:lstStyle/>
          <a:p>
            <a:r>
              <a:rPr lang="cs-CZ" sz="1800" dirty="0"/>
              <a:t>Typová opatření v rámci dílčího cíle S.5:</a:t>
            </a:r>
          </a:p>
          <a:p>
            <a:pPr lvl="1"/>
            <a:r>
              <a:rPr lang="cs-CZ" sz="1600" dirty="0"/>
              <a:t>Zlepšování služeb pro rodiny s dětmi (využívání kapacit MŠ pro děti do 3 let, podpora péče o děti do 3 let, podpora široké nabídky volnočasového vyžití pro děti, důraz na kvalitu škol, podpora vzniku zařízení pro setkávání rodičů s dětmi – např. zajištění větších prostor pro MC Řepík)</a:t>
            </a:r>
          </a:p>
          <a:p>
            <a:pPr lvl="1"/>
            <a:r>
              <a:rPr lang="cs-CZ" sz="1600" dirty="0"/>
              <a:t>Zkvalitňování veřejných prostor i s ohledem na cílovou skupinu mladých lidí (v návaznosti na cíl U.1)</a:t>
            </a:r>
          </a:p>
          <a:p>
            <a:pPr lvl="1"/>
            <a:r>
              <a:rPr lang="cs-CZ" sz="1600" dirty="0"/>
              <a:t>Podpora bydlení pro mladé lidi (např. formou podpory rozvoje družstevního bydlení ze strany MČ, realizaci startovacích bytů v objektech ve stávajícím vlastnictví MČ nebo zakoupených ze strany MČ)</a:t>
            </a:r>
          </a:p>
          <a:p>
            <a:r>
              <a:rPr lang="cs-CZ" sz="1800" dirty="0"/>
              <a:t>Typová opatření v rámci dílčího cíle S.6:</a:t>
            </a:r>
          </a:p>
          <a:p>
            <a:pPr lvl="1"/>
            <a:r>
              <a:rPr lang="cs-CZ" sz="1600" dirty="0"/>
              <a:t>Participace na projektech Hlavního města Prahy zaměřených na posílení bezpečnosti a ochranu obyvatel (zapojení MČ do centrálního systému ochrany dat; pořádání informačních osvětových akcí pro obyvatele města, specifických programů ve školách a pro seniory s ohledem na odolnost a bezpečnost; zvyšování odborné úrovně pracovníků institucí veřejné správy odpovědných za oblast bezpečnosti a KŘ apod.)</a:t>
            </a:r>
          </a:p>
          <a:p>
            <a:pPr lvl="1"/>
            <a:r>
              <a:rPr lang="cs-CZ" sz="1600" dirty="0"/>
              <a:t>Vymezení lokalit se zvláštním režimem (např. zákaz konzumace alkoholických nápojů ve vybraných veřejných prostorech)</a:t>
            </a:r>
          </a:p>
          <a:p>
            <a:r>
              <a:rPr lang="cs-CZ" sz="1600" dirty="0"/>
              <a:t>Typová opatření přesahující rámec Strategického plánu rozvoje MČ Praha 17:</a:t>
            </a:r>
          </a:p>
          <a:p>
            <a:pPr lvl="1"/>
            <a:r>
              <a:rPr lang="cs-CZ" sz="1600" dirty="0"/>
              <a:t>Komplexní řešení otázky bezdomovectví v hl. m. Praze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Akční plán 2017-18</a:t>
            </a:r>
          </a:p>
        </p:txBody>
      </p:sp>
      <p:graphicFrame>
        <p:nvGraphicFramePr>
          <p:cNvPr id="4" name="Tabulka 3"/>
          <p:cNvGraphicFramePr>
            <a:graphicFrameLocks noGrp="1"/>
          </p:cNvGraphicFramePr>
          <p:nvPr>
            <p:extLst>
              <p:ext uri="{D42A27DB-BD31-4B8C-83A1-F6EECF244321}">
                <p14:modId xmlns:p14="http://schemas.microsoft.com/office/powerpoint/2010/main" val="3999667325"/>
              </p:ext>
            </p:extLst>
          </p:nvPr>
        </p:nvGraphicFramePr>
        <p:xfrm>
          <a:off x="323528" y="1124744"/>
          <a:ext cx="7704856" cy="5723847"/>
        </p:xfrm>
        <a:graphic>
          <a:graphicData uri="http://schemas.openxmlformats.org/drawingml/2006/table">
            <a:tbl>
              <a:tblPr/>
              <a:tblGrid>
                <a:gridCol w="576064">
                  <a:extLst>
                    <a:ext uri="{9D8B030D-6E8A-4147-A177-3AD203B41FA5}">
                      <a16:colId xmlns:a16="http://schemas.microsoft.com/office/drawing/2014/main" val="20000"/>
                    </a:ext>
                  </a:extLst>
                </a:gridCol>
                <a:gridCol w="3816424">
                  <a:extLst>
                    <a:ext uri="{9D8B030D-6E8A-4147-A177-3AD203B41FA5}">
                      <a16:colId xmlns:a16="http://schemas.microsoft.com/office/drawing/2014/main" val="20001"/>
                    </a:ext>
                  </a:extLst>
                </a:gridCol>
                <a:gridCol w="994483">
                  <a:extLst>
                    <a:ext uri="{9D8B030D-6E8A-4147-A177-3AD203B41FA5}">
                      <a16:colId xmlns:a16="http://schemas.microsoft.com/office/drawing/2014/main" val="20002"/>
                    </a:ext>
                  </a:extLst>
                </a:gridCol>
                <a:gridCol w="2317885">
                  <a:extLst>
                    <a:ext uri="{9D8B030D-6E8A-4147-A177-3AD203B41FA5}">
                      <a16:colId xmlns:a16="http://schemas.microsoft.com/office/drawing/2014/main" val="20003"/>
                    </a:ext>
                  </a:extLst>
                </a:gridCol>
              </a:tblGrid>
              <a:tr h="288032">
                <a:tc>
                  <a:txBody>
                    <a:bodyPr/>
                    <a:lstStyle/>
                    <a:p>
                      <a:pPr algn="just">
                        <a:lnSpc>
                          <a:spcPct val="115000"/>
                        </a:lnSpc>
                        <a:spcAft>
                          <a:spcPts val="0"/>
                        </a:spcAft>
                      </a:pPr>
                      <a:r>
                        <a:rPr lang="cs-CZ" sz="1100" b="1" dirty="0">
                          <a:latin typeface="Calibri"/>
                          <a:ea typeface="Times New Roman"/>
                          <a:cs typeface="Times New Roman"/>
                        </a:rPr>
                        <a:t>Číslo</a:t>
                      </a:r>
                      <a:endParaRPr lang="cs-CZ" sz="1100" dirty="0">
                        <a:latin typeface="Calibri"/>
                        <a:ea typeface="Times New Roman"/>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b="1">
                          <a:latin typeface="Calibri"/>
                          <a:ea typeface="Times New Roman"/>
                          <a:cs typeface="Times New Roman"/>
                        </a:rPr>
                        <a:t>Název záměru</a:t>
                      </a:r>
                      <a:endParaRPr lang="cs-CZ" sz="1100">
                        <a:latin typeface="Calibri"/>
                        <a:ea typeface="Times New Roman"/>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b="1">
                          <a:latin typeface="Calibri"/>
                          <a:ea typeface="Times New Roman"/>
                          <a:cs typeface="Times New Roman"/>
                        </a:rPr>
                        <a:t>Náklady (Kč)</a:t>
                      </a:r>
                      <a:endParaRPr lang="cs-CZ" sz="1100">
                        <a:latin typeface="Calibri"/>
                        <a:ea typeface="Times New Roman"/>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b="1">
                          <a:latin typeface="Calibri"/>
                          <a:ea typeface="Times New Roman"/>
                          <a:cs typeface="Times New Roman"/>
                        </a:rPr>
                        <a:t>Poznámka</a:t>
                      </a:r>
                      <a:endParaRPr lang="cs-CZ" sz="1100">
                        <a:latin typeface="Calibri"/>
                        <a:ea typeface="Times New Roman"/>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7185">
                <a:tc>
                  <a:txBody>
                    <a:bodyPr/>
                    <a:lstStyle/>
                    <a:p>
                      <a:pPr>
                        <a:spcAft>
                          <a:spcPts val="0"/>
                        </a:spcAft>
                      </a:pPr>
                      <a:r>
                        <a:rPr lang="cs-CZ" sz="1100">
                          <a:latin typeface="Calibri"/>
                          <a:cs typeface="Times New Roman"/>
                        </a:rPr>
                        <a:t>U.1.4</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100" dirty="0">
                          <a:latin typeface="Calibri"/>
                          <a:cs typeface="Times New Roman"/>
                        </a:rPr>
                        <a:t>Rekonstrukce schodiště směrem od ul. Plzeňská </a:t>
                      </a:r>
                      <a:r>
                        <a:rPr lang="cs-CZ" sz="1100" dirty="0">
                          <a:solidFill>
                            <a:schemeClr val="tx1"/>
                          </a:solidFill>
                          <a:latin typeface="Calibri"/>
                          <a:cs typeface="Times New Roman"/>
                        </a:rPr>
                        <a:t>k lesoparku</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Times New Roman"/>
                          <a:cs typeface="Times New Roman"/>
                        </a:rPr>
                        <a:t>700.000</a:t>
                      </a: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cs-CZ" sz="1100" dirty="0">
                        <a:latin typeface="Calibri"/>
                        <a:ea typeface="Times New Roman"/>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7185">
                <a:tc>
                  <a:txBody>
                    <a:bodyPr/>
                    <a:lstStyle/>
                    <a:p>
                      <a:pPr>
                        <a:spcAft>
                          <a:spcPts val="0"/>
                        </a:spcAft>
                      </a:pPr>
                      <a:r>
                        <a:rPr lang="cs-CZ" sz="1100">
                          <a:latin typeface="Calibri"/>
                          <a:cs typeface="Times New Roman"/>
                        </a:rPr>
                        <a:t>U.1.5</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100">
                          <a:latin typeface="Calibri"/>
                          <a:cs typeface="Times New Roman"/>
                        </a:rPr>
                        <a:t>Revitalizace prostoru mezi KC Průhon a obchodním domem Albert</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Times New Roman"/>
                          <a:cs typeface="Times New Roman"/>
                        </a:rPr>
                        <a:t>800.000</a:t>
                      </a: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cs-CZ" sz="1100">
                        <a:latin typeface="Calibri"/>
                        <a:ea typeface="Times New Roman"/>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7185">
                <a:tc>
                  <a:txBody>
                    <a:bodyPr/>
                    <a:lstStyle/>
                    <a:p>
                      <a:pPr>
                        <a:spcAft>
                          <a:spcPts val="0"/>
                        </a:spcAft>
                      </a:pPr>
                      <a:r>
                        <a:rPr lang="cs-CZ" sz="1100">
                          <a:latin typeface="Calibri"/>
                          <a:cs typeface="Times New Roman"/>
                        </a:rPr>
                        <a:t>D.4.1</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100">
                          <a:latin typeface="Calibri"/>
                          <a:cs typeface="Times New Roman"/>
                        </a:rPr>
                        <a:t>Parkoviště v ul. Mrkvičkova-výstavba</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Times New Roman"/>
                          <a:cs typeface="Times New Roman"/>
                        </a:rPr>
                        <a:t>5.500.000</a:t>
                      </a: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cs-CZ" sz="1100">
                        <a:latin typeface="Calibri"/>
                        <a:ea typeface="Times New Roman"/>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7185">
                <a:tc>
                  <a:txBody>
                    <a:bodyPr/>
                    <a:lstStyle/>
                    <a:p>
                      <a:pPr>
                        <a:spcAft>
                          <a:spcPts val="0"/>
                        </a:spcAft>
                      </a:pPr>
                      <a:r>
                        <a:rPr lang="cs-CZ" sz="1100">
                          <a:latin typeface="Calibri"/>
                          <a:cs typeface="Times New Roman"/>
                        </a:rPr>
                        <a:t>D.5.4</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100" dirty="0">
                          <a:latin typeface="Calibri"/>
                          <a:cs typeface="Times New Roman"/>
                        </a:rPr>
                        <a:t>Solární odpadové nádoby</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Times New Roman"/>
                          <a:cs typeface="Times New Roman"/>
                        </a:rPr>
                        <a:t>2.000.000</a:t>
                      </a: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cs-CZ" sz="1100">
                        <a:latin typeface="Calibri"/>
                        <a:ea typeface="Times New Roman"/>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7185">
                <a:tc>
                  <a:txBody>
                    <a:bodyPr/>
                    <a:lstStyle/>
                    <a:p>
                      <a:pPr>
                        <a:spcAft>
                          <a:spcPts val="0"/>
                        </a:spcAft>
                      </a:pPr>
                      <a:r>
                        <a:rPr lang="cs-CZ" sz="1100">
                          <a:latin typeface="Calibri"/>
                          <a:cs typeface="Times New Roman"/>
                        </a:rPr>
                        <a:t>D.5.5</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100">
                          <a:latin typeface="Calibri"/>
                          <a:cs typeface="Times New Roman"/>
                        </a:rPr>
                        <a:t>Rekonstrukce kontejnerových stání</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Times New Roman"/>
                          <a:cs typeface="Times New Roman"/>
                        </a:rPr>
                        <a:t>3.000.000</a:t>
                      </a: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Times New Roman"/>
                          <a:cs typeface="Times New Roman"/>
                        </a:rPr>
                        <a:t>Pokračování projektu v dalších letech</a:t>
                      </a: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7185">
                <a:tc>
                  <a:txBody>
                    <a:bodyPr/>
                    <a:lstStyle/>
                    <a:p>
                      <a:pPr>
                        <a:spcAft>
                          <a:spcPts val="0"/>
                        </a:spcAft>
                      </a:pPr>
                      <a:r>
                        <a:rPr lang="cs-CZ" sz="1100">
                          <a:latin typeface="Calibri"/>
                          <a:cs typeface="Times New Roman"/>
                        </a:rPr>
                        <a:t>D.5.6</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100">
                          <a:latin typeface="Calibri"/>
                          <a:cs typeface="Times New Roman"/>
                        </a:rPr>
                        <a:t>Kanalizace v ul. Hekova, Augustova, Na Moklině</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Times New Roman"/>
                          <a:cs typeface="Times New Roman"/>
                        </a:rPr>
                        <a:t>10.180.000</a:t>
                      </a: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cs-CZ" sz="1100">
                        <a:latin typeface="Calibri"/>
                        <a:ea typeface="Times New Roman"/>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7185">
                <a:tc>
                  <a:txBody>
                    <a:bodyPr/>
                    <a:lstStyle/>
                    <a:p>
                      <a:pPr>
                        <a:spcAft>
                          <a:spcPts val="0"/>
                        </a:spcAft>
                      </a:pPr>
                      <a:r>
                        <a:rPr lang="cs-CZ" sz="1100">
                          <a:latin typeface="Calibri"/>
                          <a:cs typeface="Times New Roman"/>
                        </a:rPr>
                        <a:t>V.1.5</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100">
                          <a:latin typeface="Calibri"/>
                          <a:cs typeface="Times New Roman"/>
                        </a:rPr>
                        <a:t>MŠ Bendova – klimatizační jednotky a rekonstrukce topného systému</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Times New Roman"/>
                          <a:cs typeface="Times New Roman"/>
                        </a:rPr>
                        <a:t>350.000</a:t>
                      </a: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Times New Roman"/>
                          <a:cs typeface="Times New Roman"/>
                        </a:rPr>
                        <a:t>Pokračování projektu v dalších letech</a:t>
                      </a: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7185">
                <a:tc>
                  <a:txBody>
                    <a:bodyPr/>
                    <a:lstStyle/>
                    <a:p>
                      <a:pPr>
                        <a:spcAft>
                          <a:spcPts val="0"/>
                        </a:spcAft>
                      </a:pPr>
                      <a:r>
                        <a:rPr lang="cs-CZ" sz="1100">
                          <a:latin typeface="Calibri"/>
                          <a:cs typeface="Times New Roman"/>
                        </a:rPr>
                        <a:t>V.1.6</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100">
                          <a:latin typeface="Calibri"/>
                          <a:cs typeface="Times New Roman"/>
                        </a:rPr>
                        <a:t>MŠ Socháňova – rekonstrukce elektroinstalace</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Times New Roman"/>
                          <a:cs typeface="Times New Roman"/>
                        </a:rPr>
                        <a:t>2.150.000</a:t>
                      </a: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cs-CZ" sz="1100">
                        <a:latin typeface="Calibri"/>
                        <a:ea typeface="Times New Roman"/>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07185">
                <a:tc>
                  <a:txBody>
                    <a:bodyPr/>
                    <a:lstStyle/>
                    <a:p>
                      <a:pPr>
                        <a:spcAft>
                          <a:spcPts val="0"/>
                        </a:spcAft>
                      </a:pPr>
                      <a:r>
                        <a:rPr lang="cs-CZ" sz="1100">
                          <a:latin typeface="Calibri"/>
                          <a:cs typeface="Times New Roman"/>
                        </a:rPr>
                        <a:t>V.1.7</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100">
                          <a:latin typeface="Calibri"/>
                          <a:cs typeface="Times New Roman"/>
                        </a:rPr>
                        <a:t>MŠ Laudova – rekonstrukce elektroinstalace a topného systému</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Times New Roman"/>
                          <a:cs typeface="Times New Roman"/>
                        </a:rPr>
                        <a:t>5.800.000</a:t>
                      </a: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Times New Roman"/>
                          <a:cs typeface="Times New Roman"/>
                        </a:rPr>
                        <a:t>Pokračování projektu v dalších letech</a:t>
                      </a: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07185">
                <a:tc>
                  <a:txBody>
                    <a:bodyPr/>
                    <a:lstStyle/>
                    <a:p>
                      <a:pPr>
                        <a:spcAft>
                          <a:spcPts val="0"/>
                        </a:spcAft>
                      </a:pPr>
                      <a:r>
                        <a:rPr lang="cs-CZ" sz="1100">
                          <a:latin typeface="Calibri"/>
                          <a:cs typeface="Times New Roman"/>
                        </a:rPr>
                        <a:t>V.1.8</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100">
                          <a:latin typeface="Calibri"/>
                          <a:cs typeface="Times New Roman"/>
                        </a:rPr>
                        <a:t>MŠ Laudova, objekt Brunnerova – rekonstrukce elektroinstalace</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Times New Roman"/>
                          <a:cs typeface="Times New Roman"/>
                        </a:rPr>
                        <a:t>2.500.000</a:t>
                      </a: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cs-CZ" sz="1100">
                        <a:latin typeface="Calibri"/>
                        <a:ea typeface="Times New Roman"/>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07185">
                <a:tc>
                  <a:txBody>
                    <a:bodyPr/>
                    <a:lstStyle/>
                    <a:p>
                      <a:pPr>
                        <a:spcAft>
                          <a:spcPts val="0"/>
                        </a:spcAft>
                      </a:pPr>
                      <a:r>
                        <a:rPr lang="cs-CZ" sz="1100">
                          <a:latin typeface="Calibri"/>
                          <a:cs typeface="Times New Roman"/>
                        </a:rPr>
                        <a:t>V.1.9</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100">
                          <a:latin typeface="Calibri"/>
                          <a:cs typeface="Times New Roman"/>
                        </a:rPr>
                        <a:t>ZŠ genpor. Fr. Peřiny-Laudova – rekonstrukce varny</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Times New Roman"/>
                          <a:cs typeface="Times New Roman"/>
                        </a:rPr>
                        <a:t>8.350.000</a:t>
                      </a: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cs-CZ" sz="1100">
                        <a:latin typeface="Calibri"/>
                        <a:ea typeface="Times New Roman"/>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07185">
                <a:tc>
                  <a:txBody>
                    <a:bodyPr/>
                    <a:lstStyle/>
                    <a:p>
                      <a:pPr>
                        <a:spcAft>
                          <a:spcPts val="0"/>
                        </a:spcAft>
                      </a:pPr>
                      <a:r>
                        <a:rPr lang="cs-CZ" sz="1100">
                          <a:latin typeface="Calibri"/>
                          <a:cs typeface="Times New Roman"/>
                        </a:rPr>
                        <a:t>V.1.10</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100">
                          <a:latin typeface="Calibri"/>
                          <a:cs typeface="Times New Roman"/>
                        </a:rPr>
                        <a:t>ZŠ genpor. Fr. Peřiny – rekonstrukce elektroinstalace</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Times New Roman"/>
                          <a:cs typeface="Times New Roman"/>
                        </a:rPr>
                        <a:t>12.000.000</a:t>
                      </a: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cs-CZ" sz="1100">
                        <a:latin typeface="Calibri"/>
                        <a:ea typeface="Times New Roman"/>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07185">
                <a:tc>
                  <a:txBody>
                    <a:bodyPr/>
                    <a:lstStyle/>
                    <a:p>
                      <a:pPr>
                        <a:spcAft>
                          <a:spcPts val="0"/>
                        </a:spcAft>
                      </a:pPr>
                      <a:r>
                        <a:rPr lang="cs-CZ" sz="1100">
                          <a:latin typeface="Calibri"/>
                          <a:cs typeface="Times New Roman"/>
                        </a:rPr>
                        <a:t>V.1.11</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100">
                          <a:latin typeface="Calibri"/>
                          <a:cs typeface="Times New Roman"/>
                        </a:rPr>
                        <a:t>ZŠ genpor. Fr. Peřiny – rekonstrukce varny</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Times New Roman"/>
                          <a:cs typeface="Times New Roman"/>
                        </a:rPr>
                        <a:t>11.000.000</a:t>
                      </a: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cs-CZ" sz="1100">
                        <a:latin typeface="Calibri"/>
                        <a:ea typeface="Times New Roman"/>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07185">
                <a:tc>
                  <a:txBody>
                    <a:bodyPr/>
                    <a:lstStyle/>
                    <a:p>
                      <a:pPr>
                        <a:spcAft>
                          <a:spcPts val="0"/>
                        </a:spcAft>
                      </a:pPr>
                      <a:r>
                        <a:rPr lang="cs-CZ" sz="1100">
                          <a:latin typeface="Calibri"/>
                          <a:cs typeface="Times New Roman"/>
                        </a:rPr>
                        <a:t>V.1.12</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100">
                          <a:latin typeface="Calibri"/>
                          <a:cs typeface="Times New Roman"/>
                        </a:rPr>
                        <a:t>ZŠ J. Wericha – bezpečnostní systém</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Times New Roman"/>
                          <a:cs typeface="Times New Roman"/>
                        </a:rPr>
                        <a:t>700.000</a:t>
                      </a: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cs-CZ" sz="1100">
                        <a:latin typeface="Calibri"/>
                        <a:ea typeface="Times New Roman"/>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07185">
                <a:tc>
                  <a:txBody>
                    <a:bodyPr/>
                    <a:lstStyle/>
                    <a:p>
                      <a:pPr>
                        <a:spcAft>
                          <a:spcPts val="0"/>
                        </a:spcAft>
                      </a:pPr>
                      <a:r>
                        <a:rPr lang="cs-CZ" sz="1100">
                          <a:latin typeface="Calibri"/>
                          <a:cs typeface="Times New Roman"/>
                        </a:rPr>
                        <a:t>V.1.13</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100">
                          <a:latin typeface="Calibri"/>
                          <a:cs typeface="Times New Roman"/>
                        </a:rPr>
                        <a:t>ZŠ J. Wericha – rekonstrukce kanalizace</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Times New Roman"/>
                          <a:cs typeface="Times New Roman"/>
                        </a:rPr>
                        <a:t>4.000.000</a:t>
                      </a: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cs-CZ" sz="1100">
                        <a:latin typeface="Calibri"/>
                        <a:ea typeface="Times New Roman"/>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07185">
                <a:tc>
                  <a:txBody>
                    <a:bodyPr/>
                    <a:lstStyle/>
                    <a:p>
                      <a:pPr>
                        <a:spcAft>
                          <a:spcPts val="0"/>
                        </a:spcAft>
                      </a:pPr>
                      <a:r>
                        <a:rPr lang="cs-CZ" sz="1100">
                          <a:latin typeface="Calibri"/>
                          <a:cs typeface="Times New Roman"/>
                        </a:rPr>
                        <a:t>V.1.14</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100">
                          <a:latin typeface="Calibri"/>
                          <a:cs typeface="Times New Roman"/>
                        </a:rPr>
                        <a:t>ZUŠ Blatiny – nová klimatizace</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Times New Roman"/>
                          <a:cs typeface="Times New Roman"/>
                        </a:rPr>
                        <a:t>1.000.000</a:t>
                      </a: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cs-CZ" sz="1100">
                        <a:latin typeface="Calibri"/>
                        <a:ea typeface="Times New Roman"/>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07185">
                <a:tc>
                  <a:txBody>
                    <a:bodyPr/>
                    <a:lstStyle/>
                    <a:p>
                      <a:pPr>
                        <a:spcAft>
                          <a:spcPts val="0"/>
                        </a:spcAft>
                      </a:pPr>
                      <a:r>
                        <a:rPr lang="cs-CZ" sz="1100">
                          <a:latin typeface="Calibri"/>
                          <a:cs typeface="Times New Roman"/>
                        </a:rPr>
                        <a:t>V.3.3</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100">
                          <a:latin typeface="Calibri"/>
                          <a:cs typeface="Times New Roman"/>
                        </a:rPr>
                        <a:t>Sportovní centrum Na Chobotě</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Times New Roman"/>
                          <a:cs typeface="Times New Roman"/>
                        </a:rPr>
                        <a:t>290.000.000</a:t>
                      </a: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cs-CZ" sz="1100">
                        <a:latin typeface="Calibri"/>
                        <a:ea typeface="Times New Roman"/>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07185">
                <a:tc>
                  <a:txBody>
                    <a:bodyPr/>
                    <a:lstStyle/>
                    <a:p>
                      <a:pPr>
                        <a:spcAft>
                          <a:spcPts val="0"/>
                        </a:spcAft>
                      </a:pPr>
                      <a:r>
                        <a:rPr lang="cs-CZ" sz="1100">
                          <a:latin typeface="Calibri"/>
                          <a:cs typeface="Times New Roman"/>
                        </a:rPr>
                        <a:t>V.3.6</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100">
                          <a:latin typeface="Calibri"/>
                          <a:cs typeface="Times New Roman"/>
                        </a:rPr>
                        <a:t>Dětské hřiště Laudova - obnova herních prvků</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Times New Roman"/>
                          <a:cs typeface="Times New Roman"/>
                        </a:rPr>
                        <a:t>200.000</a:t>
                      </a: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cs-CZ" sz="1100">
                        <a:latin typeface="Calibri"/>
                        <a:ea typeface="Times New Roman"/>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07185">
                <a:tc>
                  <a:txBody>
                    <a:bodyPr/>
                    <a:lstStyle/>
                    <a:p>
                      <a:pPr>
                        <a:spcAft>
                          <a:spcPts val="0"/>
                        </a:spcAft>
                      </a:pPr>
                      <a:r>
                        <a:rPr lang="cs-CZ" sz="1100">
                          <a:latin typeface="Calibri"/>
                          <a:cs typeface="Times New Roman"/>
                        </a:rPr>
                        <a:t>V.3.7</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100">
                          <a:latin typeface="Calibri"/>
                          <a:cs typeface="Times New Roman"/>
                        </a:rPr>
                        <a:t>Dětské hřiště Nevanova - doplnění mobiliáře</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Times New Roman"/>
                          <a:cs typeface="Times New Roman"/>
                        </a:rPr>
                        <a:t>300.000</a:t>
                      </a: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cs-CZ" sz="1100">
                        <a:latin typeface="Calibri"/>
                        <a:ea typeface="Times New Roman"/>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07185">
                <a:tc>
                  <a:txBody>
                    <a:bodyPr/>
                    <a:lstStyle/>
                    <a:p>
                      <a:pPr>
                        <a:spcAft>
                          <a:spcPts val="0"/>
                        </a:spcAft>
                      </a:pPr>
                      <a:r>
                        <a:rPr lang="cs-CZ" sz="1100">
                          <a:latin typeface="Calibri"/>
                          <a:cs typeface="Times New Roman"/>
                        </a:rPr>
                        <a:t>V.3.8</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100">
                          <a:latin typeface="Calibri"/>
                          <a:cs typeface="Times New Roman"/>
                        </a:rPr>
                        <a:t>Dětské hřiště Opuková - rekonstrukce</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Times New Roman"/>
                          <a:cs typeface="Times New Roman"/>
                        </a:rPr>
                        <a:t>200.000</a:t>
                      </a: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cs-CZ" sz="1100">
                        <a:latin typeface="Calibri"/>
                        <a:ea typeface="Times New Roman"/>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07185">
                <a:tc>
                  <a:txBody>
                    <a:bodyPr/>
                    <a:lstStyle/>
                    <a:p>
                      <a:pPr>
                        <a:spcAft>
                          <a:spcPts val="0"/>
                        </a:spcAft>
                      </a:pPr>
                      <a:r>
                        <a:rPr lang="cs-CZ" sz="1100">
                          <a:latin typeface="Calibri"/>
                          <a:cs typeface="Times New Roman"/>
                        </a:rPr>
                        <a:t>V.3.9</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100">
                          <a:latin typeface="Calibri"/>
                          <a:cs typeface="Times New Roman"/>
                        </a:rPr>
                        <a:t>Víceúčelové hřiště Vondroušova - revitalizace</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Times New Roman"/>
                          <a:cs typeface="Times New Roman"/>
                        </a:rPr>
                        <a:t>500.000</a:t>
                      </a: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cs-CZ" sz="1100">
                        <a:latin typeface="Calibri"/>
                        <a:ea typeface="Times New Roman"/>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207185">
                <a:tc>
                  <a:txBody>
                    <a:bodyPr/>
                    <a:lstStyle/>
                    <a:p>
                      <a:pPr>
                        <a:spcAft>
                          <a:spcPts val="0"/>
                        </a:spcAft>
                      </a:pPr>
                      <a:r>
                        <a:rPr lang="cs-CZ" sz="1100">
                          <a:latin typeface="Calibri"/>
                          <a:cs typeface="Times New Roman"/>
                        </a:rPr>
                        <a:t>V.3.10</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100">
                          <a:latin typeface="Calibri"/>
                          <a:cs typeface="Times New Roman"/>
                        </a:rPr>
                        <a:t>Sokolovna - volejbalové hřiště – rekonstrukce volejbalových kurtů</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Times New Roman"/>
                          <a:cs typeface="Times New Roman"/>
                        </a:rPr>
                        <a:t>400.000</a:t>
                      </a: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cs-CZ" sz="1100">
                        <a:latin typeface="Calibri"/>
                        <a:ea typeface="Times New Roman"/>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207185">
                <a:tc>
                  <a:txBody>
                    <a:bodyPr/>
                    <a:lstStyle/>
                    <a:p>
                      <a:pPr>
                        <a:spcAft>
                          <a:spcPts val="0"/>
                        </a:spcAft>
                      </a:pPr>
                      <a:r>
                        <a:rPr lang="cs-CZ" sz="1100">
                          <a:latin typeface="Calibri"/>
                          <a:cs typeface="Times New Roman"/>
                        </a:rPr>
                        <a:t>S.1.4</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100">
                          <a:latin typeface="Calibri"/>
                          <a:cs typeface="Times New Roman"/>
                        </a:rPr>
                        <a:t>Zřízení EPS pro polikliniku Žufanova</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Times New Roman"/>
                          <a:cs typeface="Times New Roman"/>
                        </a:rPr>
                        <a:t>335.000</a:t>
                      </a: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cs-CZ" sz="1100">
                        <a:latin typeface="Calibri"/>
                        <a:ea typeface="Times New Roman"/>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207185">
                <a:tc>
                  <a:txBody>
                    <a:bodyPr/>
                    <a:lstStyle/>
                    <a:p>
                      <a:pPr>
                        <a:spcAft>
                          <a:spcPts val="0"/>
                        </a:spcAft>
                      </a:pPr>
                      <a:r>
                        <a:rPr lang="cs-CZ" sz="1100">
                          <a:latin typeface="Calibri"/>
                          <a:cs typeface="Times New Roman"/>
                        </a:rPr>
                        <a:t>S.4.3</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100">
                          <a:latin typeface="Calibri"/>
                          <a:cs typeface="Times New Roman"/>
                        </a:rPr>
                        <a:t>Rekonstrukce volných bytů</a:t>
                      </a: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Times New Roman"/>
                          <a:cs typeface="Times New Roman"/>
                        </a:rPr>
                        <a:t>4.300.000</a:t>
                      </a: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Times New Roman"/>
                          <a:cs typeface="Times New Roman"/>
                        </a:rPr>
                        <a:t>Pokračování projektu v dalších letech</a:t>
                      </a: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207185">
                <a:tc>
                  <a:txBody>
                    <a:bodyPr/>
                    <a:lstStyle/>
                    <a:p>
                      <a:pPr>
                        <a:spcAft>
                          <a:spcPts val="0"/>
                        </a:spcAft>
                      </a:pPr>
                      <a:r>
                        <a:rPr lang="cs-CZ" sz="1100">
                          <a:latin typeface="Calibri"/>
                          <a:cs typeface="Times New Roman"/>
                        </a:rPr>
                        <a:t>S.2.1</a:t>
                      </a: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100">
                          <a:latin typeface="Calibri"/>
                          <a:cs typeface="Times New Roman"/>
                        </a:rPr>
                        <a:t>Dům s pečovatelskou službou</a:t>
                      </a: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Times New Roman"/>
                          <a:cs typeface="Times New Roman"/>
                        </a:rPr>
                        <a:t>140.000</a:t>
                      </a: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cs-CZ" sz="1100" dirty="0">
                        <a:latin typeface="Calibri"/>
                        <a:ea typeface="Times New Roman"/>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Diskuse</a:t>
            </a:r>
          </a:p>
        </p:txBody>
      </p:sp>
      <p:sp>
        <p:nvSpPr>
          <p:cNvPr id="3" name="Zástupný symbol pro obsah 2"/>
          <p:cNvSpPr>
            <a:spLocks noGrp="1"/>
          </p:cNvSpPr>
          <p:nvPr>
            <p:ph sz="quarter" idx="1"/>
          </p:nvPr>
        </p:nvSpPr>
        <p:spPr/>
        <p:txBody>
          <a:bodyPr/>
          <a:lstStyle/>
          <a:p>
            <a:endParaRPr lang="cs-CZ"/>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Implementační část</a:t>
            </a:r>
          </a:p>
        </p:txBody>
      </p:sp>
      <p:sp>
        <p:nvSpPr>
          <p:cNvPr id="3" name="Zástupný symbol pro obsah 2"/>
          <p:cNvSpPr>
            <a:spLocks noGrp="1"/>
          </p:cNvSpPr>
          <p:nvPr>
            <p:ph sz="quarter" idx="1"/>
          </p:nvPr>
        </p:nvSpPr>
        <p:spPr/>
        <p:txBody>
          <a:bodyPr/>
          <a:lstStyle/>
          <a:p>
            <a:pPr lvl="0"/>
            <a:r>
              <a:rPr lang="cs-CZ" dirty="0"/>
              <a:t>Rozdělení kompetencí a úkolů</a:t>
            </a:r>
          </a:p>
          <a:p>
            <a:pPr lvl="0"/>
            <a:r>
              <a:rPr lang="cs-CZ" dirty="0"/>
              <a:t>Proces implementace strategického plánu</a:t>
            </a:r>
          </a:p>
          <a:p>
            <a:pPr lvl="0"/>
            <a:r>
              <a:rPr lang="cs-CZ" dirty="0"/>
              <a:t>Realizace akčního plánu a systém projektového řízení (vyplývající z již existujícího Nařízení tajemníka č. 8/2015 „Příprava a realizace projektů v podmínkách ÚMČ Praha 17“)</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Práce se SP – Rada MČ P17</a:t>
            </a:r>
          </a:p>
        </p:txBody>
      </p:sp>
      <p:sp>
        <p:nvSpPr>
          <p:cNvPr id="3" name="Zástupný symbol pro obsah 2"/>
          <p:cNvSpPr>
            <a:spLocks noGrp="1"/>
          </p:cNvSpPr>
          <p:nvPr>
            <p:ph sz="quarter" idx="1"/>
          </p:nvPr>
        </p:nvSpPr>
        <p:spPr/>
        <p:txBody>
          <a:bodyPr/>
          <a:lstStyle/>
          <a:p>
            <a:pPr lvl="0"/>
            <a:r>
              <a:rPr lang="cs-CZ" dirty="0"/>
              <a:t>Generování nových záměrů a jejich prvotní příprava (finanční zdroje, harmonogram; 1x ročně)</a:t>
            </a:r>
          </a:p>
          <a:p>
            <a:pPr lvl="0"/>
            <a:r>
              <a:rPr lang="cs-CZ" dirty="0"/>
              <a:t>Aktualizace akčního plánu, tedy vyřazení ukončených nebo zamítnutých záměrů a doplnění záměrů nových (1-2x ročně)</a:t>
            </a:r>
          </a:p>
          <a:p>
            <a:pPr lvl="0"/>
            <a:r>
              <a:rPr lang="cs-CZ" dirty="0"/>
              <a:t>Příprava a pokrok při realizaci jednotlivých záměrů (1-2x ročně)</a:t>
            </a:r>
          </a:p>
          <a:p>
            <a:pPr lvl="0"/>
            <a:r>
              <a:rPr lang="cs-CZ" dirty="0"/>
              <a:t>Rozhodnutí o potřebných komunikačních aktivitách směrem k veřejnosti (veřejná projednání, články v místním periodiku atd.; 2x ročně)</a:t>
            </a:r>
          </a:p>
          <a:p>
            <a:r>
              <a:rPr lang="cs-CZ" dirty="0"/>
              <a:t>Hodnocení plnění strategického plánu a jeho jednotlivých opatření (1x ročně)</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Zapojení veřejnosti</a:t>
            </a:r>
          </a:p>
        </p:txBody>
      </p:sp>
      <p:sp>
        <p:nvSpPr>
          <p:cNvPr id="3" name="Zástupný symbol pro obsah 2"/>
          <p:cNvSpPr>
            <a:spLocks noGrp="1"/>
          </p:cNvSpPr>
          <p:nvPr>
            <p:ph sz="quarter" idx="1"/>
          </p:nvPr>
        </p:nvSpPr>
        <p:spPr/>
        <p:txBody>
          <a:bodyPr/>
          <a:lstStyle/>
          <a:p>
            <a:pPr lvl="0"/>
            <a:r>
              <a:rPr lang="cs-CZ" sz="2000" dirty="0"/>
              <a:t>Komplexní průzkumy mezi obyvateli realizované v pravidelných intervalech (např. 4 roky)</a:t>
            </a:r>
          </a:p>
          <a:p>
            <a:pPr lvl="0"/>
            <a:r>
              <a:rPr lang="cs-CZ" sz="2000" dirty="0"/>
              <a:t>Ad hoc ankety mezi obyvateli k vybraným tématům rozvoje MČ</a:t>
            </a:r>
          </a:p>
          <a:p>
            <a:pPr lvl="0"/>
            <a:r>
              <a:rPr lang="cs-CZ" sz="2000" dirty="0"/>
              <a:t>Dlouhodobé zveřejnění finální podoby výstupů strategického plánu a informací o jeho plnění na webových stránkách MČ (1x ročně)</a:t>
            </a:r>
          </a:p>
          <a:p>
            <a:pPr lvl="0"/>
            <a:r>
              <a:rPr lang="cs-CZ" sz="2000" dirty="0"/>
              <a:t>Poskytování informací prostřednictvím médií (tiskové zprávy, publikování informací v místním periodiku Řepská 17 a na webových stránkách MČ; nejméně 1x ročně)</a:t>
            </a:r>
          </a:p>
          <a:p>
            <a:pPr lvl="0"/>
            <a:r>
              <a:rPr lang="cs-CZ" sz="2000" dirty="0"/>
              <a:t>Veřejná projednání k přípravě nejvýznamnějších projektových záměrů s přímým pozváním širšího okruhu zástupců odborné veřejnosti a s možností účasti kohokoli z řad širší veřejnosti</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Projektové řízení</a:t>
            </a:r>
          </a:p>
        </p:txBody>
      </p:sp>
      <p:sp>
        <p:nvSpPr>
          <p:cNvPr id="3893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grpSp>
        <p:nvGrpSpPr>
          <p:cNvPr id="38913" name="Group 23"/>
          <p:cNvGrpSpPr>
            <a:grpSpLocks/>
          </p:cNvGrpSpPr>
          <p:nvPr/>
        </p:nvGrpSpPr>
        <p:grpSpPr bwMode="auto">
          <a:xfrm>
            <a:off x="395536" y="1124744"/>
            <a:ext cx="7992888" cy="4464496"/>
            <a:chOff x="1597" y="2871"/>
            <a:chExt cx="8820" cy="5400"/>
          </a:xfrm>
        </p:grpSpPr>
        <p:sp>
          <p:nvSpPr>
            <p:cNvPr id="5" name="Rectangle 24"/>
            <p:cNvSpPr>
              <a:spLocks noChangeArrowheads="1"/>
            </p:cNvSpPr>
            <p:nvPr/>
          </p:nvSpPr>
          <p:spPr bwMode="auto">
            <a:xfrm>
              <a:off x="1597" y="2871"/>
              <a:ext cx="8820" cy="1260"/>
            </a:xfrm>
            <a:prstGeom prst="rect">
              <a:avLst/>
            </a:prstGeom>
            <a:solidFill>
              <a:srgbClr val="FFFFFF"/>
            </a:solidFill>
            <a:ln w="31750">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endParaRPr lang="cs-CZ" sz="3600"/>
            </a:p>
          </p:txBody>
        </p:sp>
        <p:sp>
          <p:nvSpPr>
            <p:cNvPr id="6" name="Rectangle 25"/>
            <p:cNvSpPr>
              <a:spLocks noChangeArrowheads="1"/>
            </p:cNvSpPr>
            <p:nvPr/>
          </p:nvSpPr>
          <p:spPr bwMode="auto">
            <a:xfrm>
              <a:off x="1597" y="4491"/>
              <a:ext cx="8820" cy="1260"/>
            </a:xfrm>
            <a:prstGeom prst="rect">
              <a:avLst/>
            </a:prstGeom>
            <a:solidFill>
              <a:srgbClr val="FFFFFF"/>
            </a:solidFill>
            <a:ln w="31750">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endParaRPr lang="cs-CZ" sz="3600"/>
            </a:p>
          </p:txBody>
        </p:sp>
        <p:sp>
          <p:nvSpPr>
            <p:cNvPr id="7" name="Rectangle 26"/>
            <p:cNvSpPr>
              <a:spLocks noChangeArrowheads="1"/>
            </p:cNvSpPr>
            <p:nvPr/>
          </p:nvSpPr>
          <p:spPr bwMode="auto">
            <a:xfrm>
              <a:off x="1597" y="6111"/>
              <a:ext cx="8820" cy="2160"/>
            </a:xfrm>
            <a:prstGeom prst="rect">
              <a:avLst/>
            </a:prstGeom>
            <a:solidFill>
              <a:srgbClr val="FFFFFF"/>
            </a:solidFill>
            <a:ln w="31750">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endParaRPr lang="cs-CZ" sz="3600"/>
            </a:p>
          </p:txBody>
        </p:sp>
        <p:sp>
          <p:nvSpPr>
            <p:cNvPr id="8" name="Text Box 27"/>
            <p:cNvSpPr txBox="1">
              <a:spLocks noChangeArrowheads="1"/>
            </p:cNvSpPr>
            <p:nvPr/>
          </p:nvSpPr>
          <p:spPr bwMode="auto">
            <a:xfrm>
              <a:off x="8257" y="6471"/>
              <a:ext cx="1980" cy="720"/>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Příprava návrhu investičního záměru</a:t>
              </a:r>
              <a:endParaRPr kumimoji="0" lang="cs-CZ" sz="3600" b="0" i="0" u="none" strike="noStrike" cap="none" normalizeH="0" baseline="0">
                <a:ln>
                  <a:noFill/>
                </a:ln>
                <a:solidFill>
                  <a:schemeClr val="tx1"/>
                </a:solidFill>
                <a:effectLst/>
                <a:latin typeface="Arial" pitchFamily="34" charset="0"/>
                <a:cs typeface="Arial" pitchFamily="34" charset="0"/>
              </a:endParaRPr>
            </a:p>
          </p:txBody>
        </p:sp>
        <p:sp>
          <p:nvSpPr>
            <p:cNvPr id="9" name="Text Box 28"/>
            <p:cNvSpPr txBox="1">
              <a:spLocks noChangeArrowheads="1"/>
            </p:cNvSpPr>
            <p:nvPr/>
          </p:nvSpPr>
          <p:spPr bwMode="auto">
            <a:xfrm>
              <a:off x="7357" y="3051"/>
              <a:ext cx="1980" cy="900"/>
            </a:xfrm>
            <a:prstGeom prst="rect">
              <a:avLst/>
            </a:prstGeom>
            <a:gradFill rotWithShape="0">
              <a:gsLst>
                <a:gs pos="0">
                  <a:srgbClr val="FFFFFF"/>
                </a:gs>
                <a:gs pos="100000">
                  <a:srgbClr val="D6E3BC"/>
                </a:gs>
              </a:gsLst>
              <a:lin ang="54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Identifikace záměru (příjem a evidence podnětu)</a:t>
              </a:r>
              <a:endParaRPr kumimoji="0" lang="cs-CZ" sz="3600" b="0" i="0" u="none" strike="noStrike" cap="none" normalizeH="0" baseline="0">
                <a:ln>
                  <a:noFill/>
                </a:ln>
                <a:solidFill>
                  <a:schemeClr val="tx1"/>
                </a:solidFill>
                <a:effectLst/>
                <a:latin typeface="Arial" pitchFamily="34" charset="0"/>
                <a:cs typeface="Arial" pitchFamily="34" charset="0"/>
              </a:endParaRPr>
            </a:p>
          </p:txBody>
        </p:sp>
        <p:sp>
          <p:nvSpPr>
            <p:cNvPr id="10" name="Text Box 29"/>
            <p:cNvSpPr txBox="1">
              <a:spLocks noChangeArrowheads="1"/>
            </p:cNvSpPr>
            <p:nvPr/>
          </p:nvSpPr>
          <p:spPr bwMode="auto">
            <a:xfrm>
              <a:off x="8109" y="4671"/>
              <a:ext cx="2128" cy="900"/>
            </a:xfrm>
            <a:prstGeom prst="rect">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Výběr záměru do akčního plánu (prvotní posouzení)</a:t>
              </a:r>
              <a:endParaRPr kumimoji="0" lang="cs-CZ" sz="3600" b="0" i="0" u="none" strike="noStrike" cap="none" normalizeH="0" baseline="0">
                <a:ln>
                  <a:noFill/>
                </a:ln>
                <a:solidFill>
                  <a:schemeClr val="tx1"/>
                </a:solidFill>
                <a:effectLst/>
                <a:latin typeface="Arial" pitchFamily="34" charset="0"/>
                <a:cs typeface="Arial" pitchFamily="34" charset="0"/>
              </a:endParaRPr>
            </a:p>
          </p:txBody>
        </p:sp>
        <p:sp>
          <p:nvSpPr>
            <p:cNvPr id="11" name="Text Box 30"/>
            <p:cNvSpPr txBox="1">
              <a:spLocks noChangeArrowheads="1"/>
            </p:cNvSpPr>
            <p:nvPr/>
          </p:nvSpPr>
          <p:spPr bwMode="auto">
            <a:xfrm>
              <a:off x="5017" y="7191"/>
              <a:ext cx="1980" cy="900"/>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Posouzení a projednání návrhu záměru</a:t>
              </a:r>
              <a:endParaRPr kumimoji="0" lang="cs-CZ" sz="3600" b="0" i="0" u="none" strike="noStrike" cap="none" normalizeH="0" baseline="0">
                <a:ln>
                  <a:noFill/>
                </a:ln>
                <a:solidFill>
                  <a:schemeClr val="tx1"/>
                </a:solidFill>
                <a:effectLst/>
                <a:latin typeface="Arial" pitchFamily="34" charset="0"/>
                <a:cs typeface="Arial" pitchFamily="34" charset="0"/>
              </a:endParaRPr>
            </a:p>
          </p:txBody>
        </p:sp>
        <p:sp>
          <p:nvSpPr>
            <p:cNvPr id="12" name="Text Box 31"/>
            <p:cNvSpPr txBox="1">
              <a:spLocks noChangeArrowheads="1"/>
            </p:cNvSpPr>
            <p:nvPr/>
          </p:nvSpPr>
          <p:spPr bwMode="auto">
            <a:xfrm>
              <a:off x="1777" y="6291"/>
              <a:ext cx="1980" cy="1080"/>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Technicko-ekonomická příprava projektu</a:t>
              </a:r>
              <a:endParaRPr kumimoji="0" lang="cs-CZ" sz="3600" b="0" i="0" u="none" strike="noStrike" cap="none" normalizeH="0" baseline="0">
                <a:ln>
                  <a:noFill/>
                </a:ln>
                <a:solidFill>
                  <a:schemeClr val="tx1"/>
                </a:solidFill>
                <a:effectLst/>
                <a:latin typeface="Arial" pitchFamily="34" charset="0"/>
                <a:cs typeface="Arial" pitchFamily="34" charset="0"/>
              </a:endParaRPr>
            </a:p>
          </p:txBody>
        </p:sp>
        <p:sp>
          <p:nvSpPr>
            <p:cNvPr id="13" name="Text Box 32"/>
            <p:cNvSpPr txBox="1">
              <a:spLocks noChangeArrowheads="1"/>
            </p:cNvSpPr>
            <p:nvPr/>
          </p:nvSpPr>
          <p:spPr bwMode="auto">
            <a:xfrm>
              <a:off x="1777" y="4671"/>
              <a:ext cx="1980" cy="900"/>
            </a:xfrm>
            <a:prstGeom prst="rect">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Realizace projektu</a:t>
              </a:r>
              <a:endParaRPr kumimoji="0" lang="cs-CZ" sz="3600" b="0" i="0" u="none" strike="noStrike" cap="none" normalizeH="0" baseline="0">
                <a:ln>
                  <a:noFill/>
                </a:ln>
                <a:solidFill>
                  <a:schemeClr val="tx1"/>
                </a:solidFill>
                <a:effectLst/>
                <a:latin typeface="Arial" pitchFamily="34" charset="0"/>
                <a:cs typeface="Arial" pitchFamily="34" charset="0"/>
              </a:endParaRPr>
            </a:p>
          </p:txBody>
        </p:sp>
        <p:sp>
          <p:nvSpPr>
            <p:cNvPr id="14" name="Text Box 33"/>
            <p:cNvSpPr txBox="1">
              <a:spLocks noChangeArrowheads="1"/>
            </p:cNvSpPr>
            <p:nvPr/>
          </p:nvSpPr>
          <p:spPr bwMode="auto">
            <a:xfrm>
              <a:off x="2677" y="3051"/>
              <a:ext cx="2340" cy="900"/>
            </a:xfrm>
            <a:prstGeom prst="rect">
              <a:avLst/>
            </a:prstGeom>
            <a:gradFill rotWithShape="0">
              <a:gsLst>
                <a:gs pos="0">
                  <a:srgbClr val="FFFFFF"/>
                </a:gs>
                <a:gs pos="100000">
                  <a:srgbClr val="D6E3BC"/>
                </a:gs>
              </a:gsLst>
              <a:lin ang="54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Monitoring a udržitelnost výstupů projektu</a:t>
              </a:r>
              <a:endParaRPr kumimoji="0" lang="cs-CZ" sz="3600" b="0" i="0" u="none" strike="noStrike" cap="none" normalizeH="0" baseline="0">
                <a:ln>
                  <a:noFill/>
                </a:ln>
                <a:solidFill>
                  <a:schemeClr val="tx1"/>
                </a:solidFill>
                <a:effectLst/>
                <a:latin typeface="Arial" pitchFamily="34" charset="0"/>
                <a:cs typeface="Arial" pitchFamily="34" charset="0"/>
              </a:endParaRPr>
            </a:p>
          </p:txBody>
        </p:sp>
        <p:sp>
          <p:nvSpPr>
            <p:cNvPr id="15" name="Text Box 34"/>
            <p:cNvSpPr txBox="1">
              <a:spLocks noChangeArrowheads="1"/>
            </p:cNvSpPr>
            <p:nvPr/>
          </p:nvSpPr>
          <p:spPr bwMode="auto">
            <a:xfrm>
              <a:off x="4837" y="3411"/>
              <a:ext cx="234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76923C"/>
                  </a:solidFill>
                  <a:effectLst/>
                  <a:latin typeface="Calibri" pitchFamily="34" charset="0"/>
                  <a:ea typeface="Times New Roman" pitchFamily="18" charset="0"/>
                  <a:cs typeface="Times New Roman" pitchFamily="18" charset="0"/>
                </a:rPr>
                <a:t>Strategický plán</a:t>
              </a:r>
              <a:endParaRPr kumimoji="0" lang="cs-CZ" sz="3600" b="0" i="0" u="none" strike="noStrike" cap="none" normalizeH="0" baseline="0">
                <a:ln>
                  <a:noFill/>
                </a:ln>
                <a:solidFill>
                  <a:schemeClr val="tx1"/>
                </a:solidFill>
                <a:effectLst/>
                <a:latin typeface="Arial" pitchFamily="34" charset="0"/>
                <a:cs typeface="Arial" pitchFamily="34" charset="0"/>
              </a:endParaRPr>
            </a:p>
          </p:txBody>
        </p:sp>
        <p:sp>
          <p:nvSpPr>
            <p:cNvPr id="16" name="Text Box 35"/>
            <p:cNvSpPr txBox="1">
              <a:spLocks noChangeArrowheads="1"/>
            </p:cNvSpPr>
            <p:nvPr/>
          </p:nvSpPr>
          <p:spPr bwMode="auto">
            <a:xfrm>
              <a:off x="4837" y="4851"/>
              <a:ext cx="2340" cy="7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E36C0A"/>
                  </a:solidFill>
                  <a:effectLst/>
                  <a:latin typeface="Calibri" pitchFamily="34" charset="0"/>
                  <a:ea typeface="Times New Roman" pitchFamily="18" charset="0"/>
                  <a:cs typeface="Times New Roman" pitchFamily="18" charset="0"/>
                </a:rPr>
                <a:t>Akční plán</a:t>
              </a:r>
              <a:endParaRPr kumimoji="0" lang="cs-CZ" sz="3600" b="0" i="0" u="none" strike="noStrike" cap="none" normalizeH="0" baseline="0">
                <a:ln>
                  <a:noFill/>
                </a:ln>
                <a:solidFill>
                  <a:schemeClr val="tx1"/>
                </a:solidFill>
                <a:effectLst/>
                <a:latin typeface="Arial" pitchFamily="34" charset="0"/>
                <a:cs typeface="Arial" pitchFamily="34" charset="0"/>
              </a:endParaRPr>
            </a:p>
          </p:txBody>
        </p:sp>
        <p:sp>
          <p:nvSpPr>
            <p:cNvPr id="17" name="Text Box 36"/>
            <p:cNvSpPr txBox="1">
              <a:spLocks noChangeArrowheads="1"/>
            </p:cNvSpPr>
            <p:nvPr/>
          </p:nvSpPr>
          <p:spPr bwMode="auto">
            <a:xfrm>
              <a:off x="4837" y="6291"/>
              <a:ext cx="2340" cy="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365F91"/>
                  </a:solidFill>
                  <a:effectLst/>
                  <a:latin typeface="Calibri" pitchFamily="34" charset="0"/>
                  <a:ea typeface="Times New Roman" pitchFamily="18" charset="0"/>
                  <a:cs typeface="Times New Roman" pitchFamily="18" charset="0"/>
                </a:rPr>
                <a:t>Odborná příprava projektu</a:t>
              </a:r>
              <a:endParaRPr kumimoji="0" lang="cs-CZ" sz="3600" b="0" i="0" u="none" strike="noStrike" cap="none" normalizeH="0" baseline="0">
                <a:ln>
                  <a:noFill/>
                </a:ln>
                <a:solidFill>
                  <a:schemeClr val="tx1"/>
                </a:solidFill>
                <a:effectLst/>
                <a:latin typeface="Arial" pitchFamily="34" charset="0"/>
                <a:cs typeface="Arial" pitchFamily="34" charset="0"/>
              </a:endParaRPr>
            </a:p>
          </p:txBody>
        </p:sp>
        <p:sp>
          <p:nvSpPr>
            <p:cNvPr id="18" name="Line 37"/>
            <p:cNvSpPr>
              <a:spLocks noChangeShapeType="1"/>
            </p:cNvSpPr>
            <p:nvPr/>
          </p:nvSpPr>
          <p:spPr bwMode="auto">
            <a:xfrm>
              <a:off x="8437" y="3951"/>
              <a:ext cx="720" cy="72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cs-CZ" sz="3600"/>
            </a:p>
          </p:txBody>
        </p:sp>
        <p:sp>
          <p:nvSpPr>
            <p:cNvPr id="19" name="Line 38"/>
            <p:cNvSpPr>
              <a:spLocks noChangeShapeType="1"/>
            </p:cNvSpPr>
            <p:nvPr/>
          </p:nvSpPr>
          <p:spPr bwMode="auto">
            <a:xfrm flipV="1">
              <a:off x="2857" y="3951"/>
              <a:ext cx="900" cy="72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cs-CZ" sz="3600"/>
            </a:p>
          </p:txBody>
        </p:sp>
        <p:sp>
          <p:nvSpPr>
            <p:cNvPr id="20" name="Line 39"/>
            <p:cNvSpPr>
              <a:spLocks noChangeShapeType="1"/>
            </p:cNvSpPr>
            <p:nvPr/>
          </p:nvSpPr>
          <p:spPr bwMode="auto">
            <a:xfrm flipV="1">
              <a:off x="2677" y="5571"/>
              <a:ext cx="0" cy="72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cs-CZ" sz="3600"/>
            </a:p>
          </p:txBody>
        </p:sp>
        <p:sp>
          <p:nvSpPr>
            <p:cNvPr id="21" name="Line 40"/>
            <p:cNvSpPr>
              <a:spLocks noChangeShapeType="1"/>
            </p:cNvSpPr>
            <p:nvPr/>
          </p:nvSpPr>
          <p:spPr bwMode="auto">
            <a:xfrm flipH="1" flipV="1">
              <a:off x="3757" y="7011"/>
              <a:ext cx="1260" cy="72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cs-CZ" sz="3600"/>
            </a:p>
          </p:txBody>
        </p:sp>
        <p:sp>
          <p:nvSpPr>
            <p:cNvPr id="22" name="Line 41"/>
            <p:cNvSpPr>
              <a:spLocks noChangeShapeType="1"/>
            </p:cNvSpPr>
            <p:nvPr/>
          </p:nvSpPr>
          <p:spPr bwMode="auto">
            <a:xfrm flipH="1">
              <a:off x="6997" y="7011"/>
              <a:ext cx="1260" cy="72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cs-CZ" sz="3600"/>
            </a:p>
          </p:txBody>
        </p:sp>
        <p:sp>
          <p:nvSpPr>
            <p:cNvPr id="23" name="Line 42"/>
            <p:cNvSpPr>
              <a:spLocks noChangeShapeType="1"/>
            </p:cNvSpPr>
            <p:nvPr/>
          </p:nvSpPr>
          <p:spPr bwMode="auto">
            <a:xfrm>
              <a:off x="9337" y="5571"/>
              <a:ext cx="0" cy="90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cs-CZ" sz="3600"/>
            </a:p>
          </p:txBody>
        </p:sp>
        <p:sp>
          <p:nvSpPr>
            <p:cNvPr id="24" name="Line 43"/>
            <p:cNvSpPr>
              <a:spLocks noChangeShapeType="1"/>
            </p:cNvSpPr>
            <p:nvPr/>
          </p:nvSpPr>
          <p:spPr bwMode="auto">
            <a:xfrm>
              <a:off x="5017" y="3411"/>
              <a:ext cx="2340" cy="0"/>
            </a:xfrm>
            <a:prstGeom prst="line">
              <a:avLst/>
            </a:prstGeom>
            <a:noFill/>
            <a:ln w="25400">
              <a:solidFill>
                <a:srgbClr val="000000"/>
              </a:solidFill>
              <a:prstDash val="sysDot"/>
              <a:round/>
              <a:headEnd/>
              <a:tailEnd type="triangle" w="med" len="med"/>
            </a:ln>
          </p:spPr>
          <p:txBody>
            <a:bodyPr vert="horz" wrap="square" lIns="91440" tIns="45720" rIns="91440" bIns="45720" numCol="1" anchor="t" anchorCtr="0" compatLnSpc="1">
              <a:prstTxWarp prst="textNoShape">
                <a:avLst/>
              </a:prstTxWarp>
            </a:bodyPr>
            <a:lstStyle/>
            <a:p>
              <a:endParaRPr lang="cs-CZ" sz="360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Návrhová část</a:t>
            </a:r>
          </a:p>
        </p:txBody>
      </p:sp>
      <p:sp>
        <p:nvSpPr>
          <p:cNvPr id="3" name="Zástupný symbol pro obsah 2"/>
          <p:cNvSpPr>
            <a:spLocks noGrp="1"/>
          </p:cNvSpPr>
          <p:nvPr>
            <p:ph sz="quarter" idx="1"/>
          </p:nvPr>
        </p:nvSpPr>
        <p:spPr/>
        <p:txBody>
          <a:bodyPr/>
          <a:lstStyle/>
          <a:p>
            <a:r>
              <a:rPr lang="cs-CZ" dirty="0"/>
              <a:t>Vize</a:t>
            </a:r>
          </a:p>
          <a:p>
            <a:r>
              <a:rPr lang="cs-CZ" dirty="0"/>
              <a:t>Problémová analýza (stromy problémů)</a:t>
            </a:r>
          </a:p>
          <a:p>
            <a:r>
              <a:rPr lang="cs-CZ" dirty="0"/>
              <a:t>Návrh cílů a opatření (stromy cílů)</a:t>
            </a:r>
          </a:p>
          <a:p>
            <a:r>
              <a:rPr lang="cs-CZ" dirty="0"/>
              <a:t>Podrobný popis jednotlivých cílů</a:t>
            </a:r>
          </a:p>
          <a:p>
            <a:r>
              <a:rPr lang="cs-CZ" dirty="0"/>
              <a:t>Akční plán</a:t>
            </a:r>
          </a:p>
        </p:txBody>
      </p:sp>
      <p:sp>
        <p:nvSpPr>
          <p:cNvPr id="4" name="TextovéPole 3"/>
          <p:cNvSpPr txBox="1"/>
          <p:nvPr/>
        </p:nvSpPr>
        <p:spPr>
          <a:xfrm>
            <a:off x="562372" y="4431977"/>
            <a:ext cx="2071688" cy="369888"/>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defPPr>
              <a:defRPr lang="cs-CZ"/>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cs-CZ" dirty="0"/>
              <a:t>Důsledky</a:t>
            </a:r>
          </a:p>
        </p:txBody>
      </p:sp>
      <p:sp>
        <p:nvSpPr>
          <p:cNvPr id="5" name="TextovéPole 4"/>
          <p:cNvSpPr txBox="1"/>
          <p:nvPr/>
        </p:nvSpPr>
        <p:spPr>
          <a:xfrm>
            <a:off x="562372" y="5574977"/>
            <a:ext cx="2071688" cy="369888"/>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defPPr>
              <a:defRPr lang="cs-CZ"/>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cs-CZ" dirty="0"/>
              <a:t>Příčiny</a:t>
            </a:r>
          </a:p>
        </p:txBody>
      </p:sp>
      <p:sp>
        <p:nvSpPr>
          <p:cNvPr id="6" name="TextovéPole 5"/>
          <p:cNvSpPr txBox="1"/>
          <p:nvPr/>
        </p:nvSpPr>
        <p:spPr>
          <a:xfrm>
            <a:off x="562372" y="5003477"/>
            <a:ext cx="2071688" cy="369888"/>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defPPr>
              <a:defRPr lang="cs-CZ"/>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cs-CZ" dirty="0"/>
              <a:t>Hlavní problém</a:t>
            </a:r>
          </a:p>
        </p:txBody>
      </p:sp>
      <p:sp>
        <p:nvSpPr>
          <p:cNvPr id="7" name="TextovéPole 6"/>
          <p:cNvSpPr txBox="1"/>
          <p:nvPr/>
        </p:nvSpPr>
        <p:spPr>
          <a:xfrm>
            <a:off x="562372" y="3789040"/>
            <a:ext cx="2071688" cy="36988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defPPr>
              <a:defRPr lang="cs-CZ"/>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cs-CZ" dirty="0"/>
              <a:t>Strom problémů</a:t>
            </a:r>
          </a:p>
        </p:txBody>
      </p:sp>
      <p:sp>
        <p:nvSpPr>
          <p:cNvPr id="8" name="TextovéPole 7"/>
          <p:cNvSpPr txBox="1"/>
          <p:nvPr/>
        </p:nvSpPr>
        <p:spPr>
          <a:xfrm>
            <a:off x="3419872" y="3789040"/>
            <a:ext cx="1785938" cy="36988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defPPr>
              <a:defRPr lang="cs-CZ"/>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cs-CZ" dirty="0"/>
              <a:t>Strom cílů</a:t>
            </a:r>
          </a:p>
        </p:txBody>
      </p:sp>
      <p:sp>
        <p:nvSpPr>
          <p:cNvPr id="9" name="TextovéPole 8"/>
          <p:cNvSpPr txBox="1"/>
          <p:nvPr/>
        </p:nvSpPr>
        <p:spPr>
          <a:xfrm>
            <a:off x="3419872" y="4431977"/>
            <a:ext cx="1785938" cy="369888"/>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defPPr>
              <a:defRPr lang="cs-CZ"/>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cs-CZ" dirty="0"/>
              <a:t>Dopady</a:t>
            </a:r>
          </a:p>
        </p:txBody>
      </p:sp>
      <p:sp>
        <p:nvSpPr>
          <p:cNvPr id="10" name="TextovéPole 9"/>
          <p:cNvSpPr txBox="1"/>
          <p:nvPr/>
        </p:nvSpPr>
        <p:spPr>
          <a:xfrm>
            <a:off x="3419872" y="5003477"/>
            <a:ext cx="1785938" cy="369888"/>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defPPr>
              <a:defRPr lang="cs-CZ"/>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cs-CZ" dirty="0"/>
              <a:t>Cíl</a:t>
            </a:r>
          </a:p>
        </p:txBody>
      </p:sp>
      <p:sp>
        <p:nvSpPr>
          <p:cNvPr id="11" name="TextovéPole 10"/>
          <p:cNvSpPr txBox="1"/>
          <p:nvPr/>
        </p:nvSpPr>
        <p:spPr>
          <a:xfrm>
            <a:off x="3419872" y="5574977"/>
            <a:ext cx="1785938" cy="369888"/>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defPPr>
              <a:defRPr lang="cs-CZ"/>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cs-CZ" dirty="0"/>
              <a:t>Strategie</a:t>
            </a:r>
          </a:p>
        </p:txBody>
      </p:sp>
      <p:sp>
        <p:nvSpPr>
          <p:cNvPr id="12" name="Šipka doprava 11"/>
          <p:cNvSpPr/>
          <p:nvPr/>
        </p:nvSpPr>
        <p:spPr>
          <a:xfrm>
            <a:off x="2848372" y="4503415"/>
            <a:ext cx="428625" cy="214312"/>
          </a:xfrm>
          <a:prstGeom prst="rightArrow">
            <a:avLst/>
          </a:prstGeom>
        </p:spPr>
        <p:style>
          <a:lnRef idx="1">
            <a:schemeClr val="dk1"/>
          </a:lnRef>
          <a:fillRef idx="2">
            <a:schemeClr val="dk1"/>
          </a:fillRef>
          <a:effectRef idx="1">
            <a:schemeClr val="dk1"/>
          </a:effectRef>
          <a:fontRef idx="minor">
            <a:schemeClr val="dk1"/>
          </a:fontRef>
        </p:style>
        <p:txBody>
          <a:bodyPr anchor="ctr"/>
          <a:lstStyle>
            <a:defPPr>
              <a:defRPr lang="cs-CZ"/>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endParaRPr lang="cs-CZ"/>
          </a:p>
        </p:txBody>
      </p:sp>
      <p:sp>
        <p:nvSpPr>
          <p:cNvPr id="13" name="Šipka doprava 12"/>
          <p:cNvSpPr/>
          <p:nvPr/>
        </p:nvSpPr>
        <p:spPr>
          <a:xfrm>
            <a:off x="2848372" y="5074915"/>
            <a:ext cx="428625" cy="214312"/>
          </a:xfrm>
          <a:prstGeom prst="rightArrow">
            <a:avLst/>
          </a:prstGeom>
        </p:spPr>
        <p:style>
          <a:lnRef idx="1">
            <a:schemeClr val="dk1"/>
          </a:lnRef>
          <a:fillRef idx="2">
            <a:schemeClr val="dk1"/>
          </a:fillRef>
          <a:effectRef idx="1">
            <a:schemeClr val="dk1"/>
          </a:effectRef>
          <a:fontRef idx="minor">
            <a:schemeClr val="dk1"/>
          </a:fontRef>
        </p:style>
        <p:txBody>
          <a:bodyPr anchor="ctr"/>
          <a:lstStyle>
            <a:defPPr>
              <a:defRPr lang="cs-CZ"/>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endParaRPr lang="cs-CZ"/>
          </a:p>
        </p:txBody>
      </p:sp>
      <p:sp>
        <p:nvSpPr>
          <p:cNvPr id="14" name="Šipka doprava 13"/>
          <p:cNvSpPr/>
          <p:nvPr/>
        </p:nvSpPr>
        <p:spPr>
          <a:xfrm>
            <a:off x="2848372" y="5646415"/>
            <a:ext cx="428625" cy="214312"/>
          </a:xfrm>
          <a:prstGeom prst="rightArrow">
            <a:avLst/>
          </a:prstGeom>
        </p:spPr>
        <p:style>
          <a:lnRef idx="1">
            <a:schemeClr val="dk1"/>
          </a:lnRef>
          <a:fillRef idx="2">
            <a:schemeClr val="dk1"/>
          </a:fillRef>
          <a:effectRef idx="1">
            <a:schemeClr val="dk1"/>
          </a:effectRef>
          <a:fontRef idx="minor">
            <a:schemeClr val="dk1"/>
          </a:fontRef>
        </p:style>
        <p:txBody>
          <a:bodyPr anchor="ctr"/>
          <a:lstStyle>
            <a:defPPr>
              <a:defRPr lang="cs-CZ"/>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endParaRPr lang="cs-CZ"/>
          </a:p>
        </p:txBody>
      </p:sp>
      <p:sp>
        <p:nvSpPr>
          <p:cNvPr id="15" name="Šipka doprava 14"/>
          <p:cNvSpPr/>
          <p:nvPr/>
        </p:nvSpPr>
        <p:spPr>
          <a:xfrm>
            <a:off x="5420122" y="4503415"/>
            <a:ext cx="428625" cy="214312"/>
          </a:xfrm>
          <a:prstGeom prst="rightArrow">
            <a:avLst/>
          </a:prstGeom>
        </p:spPr>
        <p:style>
          <a:lnRef idx="1">
            <a:schemeClr val="dk1"/>
          </a:lnRef>
          <a:fillRef idx="2">
            <a:schemeClr val="dk1"/>
          </a:fillRef>
          <a:effectRef idx="1">
            <a:schemeClr val="dk1"/>
          </a:effectRef>
          <a:fontRef idx="minor">
            <a:schemeClr val="dk1"/>
          </a:fontRef>
        </p:style>
        <p:txBody>
          <a:bodyPr anchor="ctr"/>
          <a:lstStyle>
            <a:defPPr>
              <a:defRPr lang="cs-CZ"/>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endParaRPr lang="cs-CZ"/>
          </a:p>
        </p:txBody>
      </p:sp>
      <p:sp>
        <p:nvSpPr>
          <p:cNvPr id="16" name="Šipka doprava 15"/>
          <p:cNvSpPr/>
          <p:nvPr/>
        </p:nvSpPr>
        <p:spPr>
          <a:xfrm>
            <a:off x="5420122" y="5074915"/>
            <a:ext cx="428625" cy="214312"/>
          </a:xfrm>
          <a:prstGeom prst="rightArrow">
            <a:avLst/>
          </a:prstGeom>
        </p:spPr>
        <p:style>
          <a:lnRef idx="1">
            <a:schemeClr val="dk1"/>
          </a:lnRef>
          <a:fillRef idx="2">
            <a:schemeClr val="dk1"/>
          </a:fillRef>
          <a:effectRef idx="1">
            <a:schemeClr val="dk1"/>
          </a:effectRef>
          <a:fontRef idx="minor">
            <a:schemeClr val="dk1"/>
          </a:fontRef>
        </p:style>
        <p:txBody>
          <a:bodyPr anchor="ctr"/>
          <a:lstStyle>
            <a:defPPr>
              <a:defRPr lang="cs-CZ"/>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endParaRPr lang="cs-CZ"/>
          </a:p>
        </p:txBody>
      </p:sp>
      <p:sp>
        <p:nvSpPr>
          <p:cNvPr id="17" name="Šipka doprava 16"/>
          <p:cNvSpPr/>
          <p:nvPr/>
        </p:nvSpPr>
        <p:spPr>
          <a:xfrm>
            <a:off x="5420122" y="5646415"/>
            <a:ext cx="428625" cy="214312"/>
          </a:xfrm>
          <a:prstGeom prst="rightArrow">
            <a:avLst/>
          </a:prstGeom>
        </p:spPr>
        <p:style>
          <a:lnRef idx="1">
            <a:schemeClr val="dk1"/>
          </a:lnRef>
          <a:fillRef idx="2">
            <a:schemeClr val="dk1"/>
          </a:fillRef>
          <a:effectRef idx="1">
            <a:schemeClr val="dk1"/>
          </a:effectRef>
          <a:fontRef idx="minor">
            <a:schemeClr val="dk1"/>
          </a:fontRef>
        </p:style>
        <p:txBody>
          <a:bodyPr anchor="ctr"/>
          <a:lstStyle>
            <a:defPPr>
              <a:defRPr lang="cs-CZ"/>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endParaRPr lang="cs-CZ"/>
          </a:p>
        </p:txBody>
      </p:sp>
      <p:sp>
        <p:nvSpPr>
          <p:cNvPr id="18" name="TextovéPole 17"/>
          <p:cNvSpPr txBox="1"/>
          <p:nvPr/>
        </p:nvSpPr>
        <p:spPr>
          <a:xfrm>
            <a:off x="6063060" y="4431977"/>
            <a:ext cx="1643062" cy="1511300"/>
          </a:xfrm>
          <a:prstGeom prst="rect">
            <a:avLst/>
          </a:prstGeom>
        </p:spPr>
        <p:style>
          <a:lnRef idx="1">
            <a:schemeClr val="accent4"/>
          </a:lnRef>
          <a:fillRef idx="2">
            <a:schemeClr val="accent4"/>
          </a:fillRef>
          <a:effectRef idx="1">
            <a:schemeClr val="accent4"/>
          </a:effectRef>
          <a:fontRef idx="minor">
            <a:schemeClr val="dk1"/>
          </a:fontRef>
        </p:style>
        <p:txBody>
          <a:bodyPr anchor="ctr">
            <a:spAutoFit/>
          </a:bodyPr>
          <a:lstStyle>
            <a:defPPr>
              <a:defRPr lang="cs-CZ"/>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cs-CZ" dirty="0"/>
              <a:t>Podrobný popis cílů</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54050"/>
          </a:xfrm>
        </p:spPr>
        <p:txBody>
          <a:bodyPr/>
          <a:lstStyle/>
          <a:p>
            <a:pPr eaLnBrk="1" hangingPunct="1">
              <a:defRPr/>
            </a:pPr>
            <a:r>
              <a:rPr lang="cs-CZ" dirty="0"/>
              <a:t>Diskuse</a:t>
            </a:r>
          </a:p>
        </p:txBody>
      </p:sp>
      <p:sp>
        <p:nvSpPr>
          <p:cNvPr id="44035" name="Zástupný symbol pro obsah 2"/>
          <p:cNvSpPr>
            <a:spLocks noGrp="1"/>
          </p:cNvSpPr>
          <p:nvPr>
            <p:ph sz="quarter" idx="1"/>
          </p:nvPr>
        </p:nvSpPr>
        <p:spPr>
          <a:xfrm>
            <a:off x="457200" y="1143000"/>
            <a:ext cx="7467600" cy="5330825"/>
          </a:xfrm>
        </p:spPr>
        <p:txBody>
          <a:bodyPr/>
          <a:lstStyle/>
          <a:p>
            <a:pPr eaLnBrk="1" hangingPunct="1"/>
            <a:endParaRPr lang="cs-CZ"/>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Strom problémů – příklad</a:t>
            </a:r>
          </a:p>
        </p:txBody>
      </p:sp>
      <p:pic>
        <p:nvPicPr>
          <p:cNvPr id="1026" name="Picture 2"/>
          <p:cNvPicPr>
            <a:picLocks noChangeAspect="1" noChangeArrowheads="1"/>
          </p:cNvPicPr>
          <p:nvPr/>
        </p:nvPicPr>
        <p:blipFill>
          <a:blip r:embed="rId2" cstate="print"/>
          <a:srcRect/>
          <a:stretch>
            <a:fillRect/>
          </a:stretch>
        </p:blipFill>
        <p:spPr bwMode="auto">
          <a:xfrm>
            <a:off x="0" y="908720"/>
            <a:ext cx="9144000" cy="594928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Strom cílů – příklad</a:t>
            </a:r>
          </a:p>
        </p:txBody>
      </p:sp>
      <p:pic>
        <p:nvPicPr>
          <p:cNvPr id="4" name="Obrázek 3" descr="C:\Users\DELL\AppData\Local\Microsoft\Windows\INetCache\Content.Word\P17 - cíle - žp-doprava-infra - Page 1 (4).png"/>
          <p:cNvPicPr/>
          <p:nvPr/>
        </p:nvPicPr>
        <p:blipFill>
          <a:blip r:embed="rId2" cstate="print"/>
          <a:srcRect/>
          <a:stretch>
            <a:fillRect/>
          </a:stretch>
        </p:blipFill>
        <p:spPr bwMode="auto">
          <a:xfrm>
            <a:off x="0" y="908720"/>
            <a:ext cx="9144000" cy="594928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Popis cílů</a:t>
            </a:r>
          </a:p>
        </p:txBody>
      </p:sp>
      <p:sp>
        <p:nvSpPr>
          <p:cNvPr id="3" name="Zástupný symbol pro obsah 2"/>
          <p:cNvSpPr>
            <a:spLocks noGrp="1"/>
          </p:cNvSpPr>
          <p:nvPr>
            <p:ph sz="quarter" idx="1"/>
          </p:nvPr>
        </p:nvSpPr>
        <p:spPr/>
        <p:txBody>
          <a:bodyPr/>
          <a:lstStyle/>
          <a:p>
            <a:r>
              <a:rPr lang="cs-CZ" dirty="0"/>
              <a:t>Dopady</a:t>
            </a:r>
          </a:p>
          <a:p>
            <a:r>
              <a:rPr lang="cs-CZ" dirty="0"/>
              <a:t>Dílčí cíle a výstupy</a:t>
            </a:r>
          </a:p>
          <a:p>
            <a:r>
              <a:rPr lang="cs-CZ" dirty="0"/>
              <a:t>Opatření a záměry</a:t>
            </a:r>
          </a:p>
          <a:p>
            <a:r>
              <a:rPr lang="cs-CZ" dirty="0"/>
              <a:t>Hodnoticí ukazatele a milníky</a:t>
            </a:r>
          </a:p>
          <a:p>
            <a:r>
              <a:rPr lang="cs-CZ" dirty="0"/>
              <a:t>Předpoklady a rizika</a:t>
            </a:r>
          </a:p>
          <a:p>
            <a:r>
              <a:rPr lang="cs-CZ" dirty="0"/>
              <a:t>Garant realizace cíle</a:t>
            </a:r>
          </a:p>
          <a:p>
            <a:r>
              <a:rPr lang="cs-CZ" dirty="0"/>
              <a:t>Zapojené subjekty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778098"/>
          </a:xfrm>
        </p:spPr>
        <p:txBody>
          <a:bodyPr>
            <a:noAutofit/>
          </a:bodyPr>
          <a:lstStyle/>
          <a:p>
            <a:r>
              <a:rPr lang="cs-CZ" sz="2000" dirty="0"/>
              <a:t>Cíl U: Zvýšit kvalitu a funkčnost veřejného prostoru a zajistit dlouhodobou ekonomickou prosperitu území</a:t>
            </a:r>
          </a:p>
        </p:txBody>
      </p:sp>
      <p:graphicFrame>
        <p:nvGraphicFramePr>
          <p:cNvPr id="4" name="Tabulka 3"/>
          <p:cNvGraphicFramePr>
            <a:graphicFrameLocks noGrp="1"/>
          </p:cNvGraphicFramePr>
          <p:nvPr>
            <p:extLst>
              <p:ext uri="{D42A27DB-BD31-4B8C-83A1-F6EECF244321}">
                <p14:modId xmlns:p14="http://schemas.microsoft.com/office/powerpoint/2010/main" val="3330158559"/>
              </p:ext>
            </p:extLst>
          </p:nvPr>
        </p:nvGraphicFramePr>
        <p:xfrm>
          <a:off x="323528" y="1268760"/>
          <a:ext cx="7704856" cy="4968552"/>
        </p:xfrm>
        <a:graphic>
          <a:graphicData uri="http://schemas.openxmlformats.org/drawingml/2006/table">
            <a:tbl>
              <a:tblPr/>
              <a:tblGrid>
                <a:gridCol w="7704856">
                  <a:extLst>
                    <a:ext uri="{9D8B030D-6E8A-4147-A177-3AD203B41FA5}">
                      <a16:colId xmlns:a16="http://schemas.microsoft.com/office/drawing/2014/main" val="20000"/>
                    </a:ext>
                  </a:extLst>
                </a:gridCol>
              </a:tblGrid>
              <a:tr h="382196">
                <a:tc>
                  <a:txBody>
                    <a:bodyPr/>
                    <a:lstStyle/>
                    <a:p>
                      <a:pPr algn="just">
                        <a:lnSpc>
                          <a:spcPct val="115000"/>
                        </a:lnSpc>
                        <a:spcAft>
                          <a:spcPts val="0"/>
                        </a:spcAft>
                      </a:pPr>
                      <a:r>
                        <a:rPr lang="cs-CZ" sz="1800" dirty="0">
                          <a:latin typeface="Calibri"/>
                          <a:ea typeface="Calibri"/>
                          <a:cs typeface="Times New Roman"/>
                        </a:rPr>
                        <a:t>Dílčí cíle a výstupy</a:t>
                      </a:r>
                      <a:endParaRPr lang="cs-CZ"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4586356">
                <a:tc>
                  <a:txBody>
                    <a:bodyPr/>
                    <a:lstStyle/>
                    <a:p>
                      <a:pPr marL="342900" lvl="0" indent="-342900" algn="l">
                        <a:lnSpc>
                          <a:spcPct val="115000"/>
                        </a:lnSpc>
                        <a:spcAft>
                          <a:spcPts val="0"/>
                        </a:spcAft>
                        <a:buFont typeface="Symbol"/>
                        <a:buChar char=""/>
                      </a:pPr>
                      <a:r>
                        <a:rPr lang="cs-CZ" sz="1800" dirty="0">
                          <a:latin typeface="Calibri"/>
                          <a:ea typeface="Calibri"/>
                          <a:cs typeface="Times New Roman"/>
                        </a:rPr>
                        <a:t>U.1: Zvýšení urbanistické kvality veřejných prostor (rozvoj centrálního prostoru městské části, posílení funkčnosti lokálních center, dovybavení lesoparku Řepy mobiliářem, rozvoj využití starých Řep pro společenský a kulturní život)</a:t>
                      </a:r>
                      <a:endParaRPr lang="cs-CZ" sz="1800" dirty="0">
                        <a:latin typeface="Calibri"/>
                        <a:ea typeface="Times New Roman"/>
                        <a:cs typeface="Times New Roman"/>
                      </a:endParaRPr>
                    </a:p>
                    <a:p>
                      <a:pPr marL="342900" lvl="0" indent="-342900" algn="l">
                        <a:lnSpc>
                          <a:spcPct val="115000"/>
                        </a:lnSpc>
                        <a:spcAft>
                          <a:spcPts val="0"/>
                        </a:spcAft>
                        <a:buFont typeface="Symbol"/>
                        <a:buChar char=""/>
                      </a:pPr>
                      <a:r>
                        <a:rPr lang="cs-CZ" sz="1800" dirty="0">
                          <a:latin typeface="Calibri"/>
                          <a:ea typeface="Calibri"/>
                          <a:cs typeface="Times New Roman"/>
                        </a:rPr>
                        <a:t>U.2: Stabilizace administrativní a finanční kapacity městské části a ÚMČ Praha 17 (redukce počtu pracovišť ÚMČ Praha 17, rozšíření prostorové kapacity hlavních pracovišť ÚMČ Praha 17, navýšení personální kapacity ÚMČ Praha 17 pro koncepční a projektovou činnost, zintenzivnění iniciativy MČ v oblasti dotačního managementu,</a:t>
                      </a:r>
                      <a:r>
                        <a:rPr lang="cs-CZ" sz="1800" dirty="0">
                          <a:solidFill>
                            <a:srgbClr val="000000"/>
                          </a:solidFill>
                          <a:latin typeface="Calibri"/>
                          <a:ea typeface="Calibri"/>
                          <a:cs typeface="Times New Roman"/>
                        </a:rPr>
                        <a:t> </a:t>
                      </a:r>
                      <a:r>
                        <a:rPr lang="cs-CZ" sz="1800" dirty="0">
                          <a:latin typeface="Calibri"/>
                          <a:ea typeface="Calibri"/>
                          <a:cs typeface="Times New Roman"/>
                        </a:rPr>
                        <a:t>realizace úspor na výdajové straně rozpočtu, zvýšení informovanosti obyvatel o možnostech vyřizování jednotlivých úředních úkonů)</a:t>
                      </a:r>
                      <a:endParaRPr lang="cs-CZ" sz="1800" dirty="0">
                        <a:latin typeface="Calibri"/>
                        <a:ea typeface="Times New Roman"/>
                        <a:cs typeface="Times New Roman"/>
                      </a:endParaRPr>
                    </a:p>
                    <a:p>
                      <a:pPr marL="342900" lvl="0" indent="-342900" algn="l">
                        <a:lnSpc>
                          <a:spcPct val="115000"/>
                        </a:lnSpc>
                        <a:spcAft>
                          <a:spcPts val="0"/>
                        </a:spcAft>
                        <a:buFont typeface="Symbol"/>
                        <a:buChar char=""/>
                      </a:pPr>
                      <a:r>
                        <a:rPr lang="cs-CZ" sz="1800" dirty="0">
                          <a:latin typeface="Calibri"/>
                          <a:ea typeface="Calibri"/>
                          <a:cs typeface="Times New Roman"/>
                        </a:rPr>
                        <a:t>U.3: Zvýšení podílu ekonomiky se střední a vyšší přidanou hodnotou (</a:t>
                      </a:r>
                      <a:r>
                        <a:rPr lang="cs-CZ" sz="1800" strike="noStrike" baseline="0" dirty="0">
                          <a:solidFill>
                            <a:schemeClr val="tx1"/>
                          </a:solidFill>
                          <a:latin typeface="Calibri"/>
                          <a:ea typeface="Calibri"/>
                          <a:cs typeface="Times New Roman"/>
                        </a:rPr>
                        <a:t>r</a:t>
                      </a:r>
                      <a:r>
                        <a:rPr lang="cs-CZ" sz="1800" dirty="0">
                          <a:latin typeface="Calibri"/>
                          <a:ea typeface="Calibri"/>
                          <a:cs typeface="Times New Roman"/>
                        </a:rPr>
                        <a:t>ozšíření nabídky kvalitnějších služeb, zvýšení počtu pracovních příležitostí ve službách s vyšší přidanou hodnotou)</a:t>
                      </a:r>
                      <a:endParaRPr lang="cs-CZ"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778098"/>
          </a:xfrm>
        </p:spPr>
        <p:txBody>
          <a:bodyPr>
            <a:noAutofit/>
          </a:bodyPr>
          <a:lstStyle/>
          <a:p>
            <a:r>
              <a:rPr lang="cs-CZ" sz="2000" dirty="0"/>
              <a:t>Cíl U: Zvýšit kvalitu a funkčnost veřejného prostoru a zajistit dlouhodobou ekonomickou prosperitu území</a:t>
            </a:r>
          </a:p>
        </p:txBody>
      </p:sp>
      <p:sp>
        <p:nvSpPr>
          <p:cNvPr id="5" name="Zástupný symbol pro obsah 2"/>
          <p:cNvSpPr>
            <a:spLocks noGrp="1"/>
          </p:cNvSpPr>
          <p:nvPr>
            <p:ph sz="quarter" idx="1"/>
          </p:nvPr>
        </p:nvSpPr>
        <p:spPr>
          <a:xfrm>
            <a:off x="457200" y="1142984"/>
            <a:ext cx="7467600" cy="5330968"/>
          </a:xfrm>
        </p:spPr>
        <p:txBody>
          <a:bodyPr/>
          <a:lstStyle/>
          <a:p>
            <a:r>
              <a:rPr lang="cs-CZ" dirty="0"/>
              <a:t>Typová opatření v rámci dílčího cíle U.1:</a:t>
            </a:r>
          </a:p>
          <a:p>
            <a:pPr lvl="1"/>
            <a:r>
              <a:rPr lang="cs-CZ" sz="1800" dirty="0"/>
              <a:t>Architektonická soutěž o návrh nebo jiná forma studie na úpravu centrálního prostranství (plocha před hlavní budovou ÚMČ Praha 17 mezi ulicemi </a:t>
            </a:r>
            <a:r>
              <a:rPr lang="cs-CZ" sz="1800" dirty="0" err="1"/>
              <a:t>Žalanského</a:t>
            </a:r>
            <a:r>
              <a:rPr lang="cs-CZ" sz="1800" dirty="0"/>
              <a:t> a </a:t>
            </a:r>
            <a:r>
              <a:rPr lang="cs-CZ" sz="1800" dirty="0" err="1"/>
              <a:t>Žufanova</a:t>
            </a:r>
            <a:r>
              <a:rPr lang="cs-CZ" sz="1800" dirty="0"/>
              <a:t>)</a:t>
            </a:r>
          </a:p>
          <a:p>
            <a:pPr lvl="1"/>
            <a:r>
              <a:rPr lang="cs-CZ" sz="1800" dirty="0"/>
              <a:t>Úprava centrálního prostranství (plocha před hlavní budovou ÚMČ Praha 17 mezi ulicemi </a:t>
            </a:r>
            <a:r>
              <a:rPr lang="cs-CZ" sz="1800" dirty="0" err="1"/>
              <a:t>Žalanského</a:t>
            </a:r>
            <a:r>
              <a:rPr lang="cs-CZ" sz="1800" dirty="0"/>
              <a:t> a </a:t>
            </a:r>
            <a:r>
              <a:rPr lang="cs-CZ" sz="1800" dirty="0" err="1"/>
              <a:t>Žufanova</a:t>
            </a:r>
            <a:r>
              <a:rPr lang="cs-CZ" sz="1800" dirty="0"/>
              <a:t>) dle vybrané architektonické studie</a:t>
            </a:r>
          </a:p>
          <a:p>
            <a:pPr lvl="1"/>
            <a:r>
              <a:rPr lang="cs-CZ" sz="1800" dirty="0"/>
              <a:t>Drobné úpravy prostoru starých Řep rozvíjející možnosti pořádání kulturních a společenských akcí ve veřejném prostoru a možnosti trávení volného času (mobiliář, pěší a cyklistické trasy, malé plochy pro setkávání lidí)</a:t>
            </a:r>
          </a:p>
          <a:p>
            <a:pPr lvl="1"/>
            <a:r>
              <a:rPr lang="cs-CZ" sz="1800" dirty="0"/>
              <a:t>Doplnění/úprava mobiliáře v lesoparku Řepy (pítka, WC apod.)</a:t>
            </a:r>
          </a:p>
          <a:p>
            <a:pPr lvl="1"/>
            <a:r>
              <a:rPr lang="cs-CZ" sz="1800" dirty="0"/>
              <a:t>Opatření zvyšující prostupnost území a odstraňující bariéry pro pěší pohyb (ploty, neupravené pěšiny, bariéry ve smyslu pohybu osob se sníženou schopností pohybu a orientace)</a:t>
            </a:r>
          </a:p>
          <a:p>
            <a:pPr lvl="1"/>
            <a:r>
              <a:rPr lang="cs-CZ" sz="1800" dirty="0"/>
              <a:t>Komunikace dle potřeb se sousedícími městskými částmi na téma územního rozvoje, příp. na další témata spolupráce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778098"/>
          </a:xfrm>
        </p:spPr>
        <p:txBody>
          <a:bodyPr>
            <a:noAutofit/>
          </a:bodyPr>
          <a:lstStyle/>
          <a:p>
            <a:r>
              <a:rPr lang="cs-CZ" sz="2000" dirty="0"/>
              <a:t>Cíl U: Zvýšit kvalitu a funkčnost veřejného prostoru a zajistit dlouhodobou ekonomickou prosperitu území</a:t>
            </a:r>
          </a:p>
        </p:txBody>
      </p:sp>
      <p:sp>
        <p:nvSpPr>
          <p:cNvPr id="5" name="Zástupný symbol pro obsah 2"/>
          <p:cNvSpPr>
            <a:spLocks noGrp="1"/>
          </p:cNvSpPr>
          <p:nvPr>
            <p:ph sz="quarter" idx="1"/>
          </p:nvPr>
        </p:nvSpPr>
        <p:spPr>
          <a:xfrm>
            <a:off x="457200" y="1142984"/>
            <a:ext cx="7467600" cy="5330968"/>
          </a:xfrm>
        </p:spPr>
        <p:txBody>
          <a:bodyPr/>
          <a:lstStyle/>
          <a:p>
            <a:r>
              <a:rPr lang="cs-CZ" dirty="0"/>
              <a:t>Typová opatření v rámci dílčího cíle U.2:</a:t>
            </a:r>
          </a:p>
          <a:p>
            <a:pPr lvl="1"/>
            <a:r>
              <a:rPr lang="cs-CZ" sz="1800" dirty="0"/>
              <a:t>Soustředění pracovišť ÚMČ Praha 17 do dvou míst (hlavní budova, pobočka v prostoru </a:t>
            </a:r>
            <a:r>
              <a:rPr lang="cs-CZ" sz="1800" dirty="0" err="1"/>
              <a:t>Bendovy</a:t>
            </a:r>
            <a:r>
              <a:rPr lang="cs-CZ" sz="1800" dirty="0"/>
              <a:t>/</a:t>
            </a:r>
            <a:r>
              <a:rPr lang="cs-CZ" sz="1800" dirty="0" err="1"/>
              <a:t>Makovského</a:t>
            </a:r>
            <a:r>
              <a:rPr lang="cs-CZ" sz="1800" dirty="0"/>
              <a:t> s využitím parteru tamějších bytových domů)</a:t>
            </a:r>
          </a:p>
          <a:p>
            <a:pPr lvl="1"/>
            <a:r>
              <a:rPr lang="cs-CZ" sz="1800" dirty="0"/>
              <a:t>Mapa zobrazující lokalizaci jednotlivých pracovišť ÚMČ včetně specifikace agendy a telefonů (pravidelné zveřejňování v </a:t>
            </a:r>
            <a:r>
              <a:rPr lang="cs-CZ" sz="1800" dirty="0" err="1"/>
              <a:t>Řepské</a:t>
            </a:r>
            <a:r>
              <a:rPr lang="cs-CZ" sz="1800" dirty="0"/>
              <a:t> 17, na webu již zveřejněno je)</a:t>
            </a:r>
          </a:p>
          <a:p>
            <a:pPr lvl="1"/>
            <a:r>
              <a:rPr lang="cs-CZ" sz="1800" dirty="0"/>
              <a:t>Navýšení personální kapacity ÚMČ Praha 17 v oblasti projektové činnosti ve vazbě na dotační management se záměrem vyšší konkurenceschopnosti na „trhu s dotacemi“</a:t>
            </a:r>
          </a:p>
          <a:p>
            <a:pPr lvl="1"/>
            <a:r>
              <a:rPr lang="cs-CZ" sz="1800" dirty="0"/>
              <a:t>Intenzivnější a systematičtější využití instituce poradního sboru MČ Praha 17, zvýšení akceschopnosti této platformy (vč. účasti členů poradního sboru a snížení jejich počtu jen na aktivní účastníky)</a:t>
            </a:r>
          </a:p>
          <a:p>
            <a:pPr lvl="1"/>
            <a:r>
              <a:rPr lang="cs-CZ" sz="1800" dirty="0"/>
              <a:t>Vytvoření systematizovaného postupu pro projednání významných rozvojových záměrů s veřejností ve fázi jejich přípravy, vč. publicity těchto projednání</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ýř">
  <a:themeElements>
    <a:clrScheme name="Arkýř">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rkýř">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Arkýř">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1644</TotalTime>
  <Words>1130</Words>
  <Application>Microsoft Office PowerPoint</Application>
  <PresentationFormat>Předvádění na obrazovce (4:3)</PresentationFormat>
  <Paragraphs>307</Paragraphs>
  <Slides>30</Slides>
  <Notes>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30</vt:i4>
      </vt:variant>
    </vt:vector>
  </HeadingPairs>
  <TitlesOfParts>
    <vt:vector size="38" baseType="lpstr">
      <vt:lpstr>Arial</vt:lpstr>
      <vt:lpstr>Calibri</vt:lpstr>
      <vt:lpstr>Century Schoolbook</vt:lpstr>
      <vt:lpstr>Symbol</vt:lpstr>
      <vt:lpstr>Times New Roman</vt:lpstr>
      <vt:lpstr>Wingdings</vt:lpstr>
      <vt:lpstr>Wingdings 2</vt:lpstr>
      <vt:lpstr>Arkýř</vt:lpstr>
      <vt:lpstr>Strategický plán rozvoje Městské části Praha 17</vt:lpstr>
      <vt:lpstr>Struktura dokumentu</vt:lpstr>
      <vt:lpstr> Návrhová část</vt:lpstr>
      <vt:lpstr>Strom problémů – příklad</vt:lpstr>
      <vt:lpstr>Strom cílů – příklad</vt:lpstr>
      <vt:lpstr>Popis cílů</vt:lpstr>
      <vt:lpstr>Cíl U: Zvýšit kvalitu a funkčnost veřejného prostoru a zajistit dlouhodobou ekonomickou prosperitu území</vt:lpstr>
      <vt:lpstr>Cíl U: Zvýšit kvalitu a funkčnost veřejného prostoru a zajistit dlouhodobou ekonomickou prosperitu území</vt:lpstr>
      <vt:lpstr>Cíl U: Zvýšit kvalitu a funkčnost veřejného prostoru a zajistit dlouhodobou ekonomickou prosperitu území</vt:lpstr>
      <vt:lpstr>Cíl U: Zvýšit kvalitu a funkčnost veřejného prostoru a zajistit dlouhodobou ekonomickou prosperitu území</vt:lpstr>
      <vt:lpstr>Cíl D: Zajistit udržitelnou dopravní obsluhu městské části, modernizovat technickou infrastrukturu a zkvalitnit životní prostředí</vt:lpstr>
      <vt:lpstr>Cíl D: Zajistit udržitelnou dopravní obsluhu městské části, modernizovat technickou infrastrukturu a zkvalitnit životní prostředí</vt:lpstr>
      <vt:lpstr>Cíl D: Zajistit udržitelnou dopravní obsluhu městské části, modernizovat technickou infrastrukturu a zkvalitnit životní prostředí</vt:lpstr>
      <vt:lpstr>Cíl D: Zajistit udržitelnou dopravní obsluhu městské části, modernizovat technickou infrastrukturu a zkvalitnit životní prostředí</vt:lpstr>
      <vt:lpstr>Cíl V: Zlepšit podmínky pro vzdělávání, kulturu, sport a volný čas</vt:lpstr>
      <vt:lpstr>Cíl V: Zlepšit podmínky pro vzdělávání, kulturu, sport a volný čas</vt:lpstr>
      <vt:lpstr>Cíl V: Zlepšit podmínky pro vzdělávání, kulturu, sport a volný čas</vt:lpstr>
      <vt:lpstr>Cíl V: Zlepšit podmínky pro vzdělávání, kulturu, sport a volný čas</vt:lpstr>
      <vt:lpstr>Cíl S: Zvýšení sociální stability městské části</vt:lpstr>
      <vt:lpstr>Cíl S: Zvýšení sociální stability městské části</vt:lpstr>
      <vt:lpstr>Cíl S: Zvýšení sociální stability městské části</vt:lpstr>
      <vt:lpstr>Cíl S: Zvýšení sociální stability městské části</vt:lpstr>
      <vt:lpstr>Cíl S: Zvýšení sociální stability městské části</vt:lpstr>
      <vt:lpstr>Akční plán 2017-18</vt:lpstr>
      <vt:lpstr>Diskuse</vt:lpstr>
      <vt:lpstr>Implementační část</vt:lpstr>
      <vt:lpstr>Práce se SP – Rada MČ P17</vt:lpstr>
      <vt:lpstr>Zapojení veřejnosti</vt:lpstr>
      <vt:lpstr>Projektové řízení</vt:lpstr>
      <vt:lpstr>Diskuse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Strategický plán rozvoje Městské části Praha 17</dc:title>
  <dc:creator>Josef Miškovský</dc:creator>
  <cp:lastModifiedBy>Kratochvílová Zuzana, DiS. (ÚMČ Praha 17)</cp:lastModifiedBy>
  <cp:revision>57</cp:revision>
  <dcterms:created xsi:type="dcterms:W3CDTF">2017-02-20T08:36:53Z</dcterms:created>
  <dcterms:modified xsi:type="dcterms:W3CDTF">2017-11-22T08:14:18Z</dcterms:modified>
</cp:coreProperties>
</file>