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23"/>
  </p:notesMasterIdLst>
  <p:handoutMasterIdLst>
    <p:handoutMasterId r:id="rId24"/>
  </p:handoutMasterIdLst>
  <p:sldIdLst>
    <p:sldId id="256" r:id="rId2"/>
    <p:sldId id="281" r:id="rId3"/>
    <p:sldId id="266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74" r:id="rId12"/>
    <p:sldId id="275" r:id="rId13"/>
    <p:sldId id="282" r:id="rId14"/>
    <p:sldId id="265" r:id="rId15"/>
    <p:sldId id="276" r:id="rId16"/>
    <p:sldId id="283" r:id="rId17"/>
    <p:sldId id="269" r:id="rId18"/>
    <p:sldId id="280" r:id="rId19"/>
    <p:sldId id="277" r:id="rId20"/>
    <p:sldId id="284" r:id="rId21"/>
    <p:sldId id="279" r:id="rId22"/>
  </p:sldIdLst>
  <p:sldSz cx="9906000" cy="6858000" type="A4"/>
  <p:notesSz cx="6645275" cy="97774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4" userDrawn="1">
          <p15:clr>
            <a:srgbClr val="A4A3A4"/>
          </p15:clr>
        </p15:guide>
        <p15:guide id="2" pos="2210" userDrawn="1">
          <p15:clr>
            <a:srgbClr val="A4A3A4"/>
          </p15:clr>
        </p15:guide>
        <p15:guide id="3" orient="horz" pos="3127" userDrawn="1">
          <p15:clr>
            <a:srgbClr val="A4A3A4"/>
          </p15:clr>
        </p15:guide>
        <p15:guide id="4" pos="2141" userDrawn="1">
          <p15:clr>
            <a:srgbClr val="A4A3A4"/>
          </p15:clr>
        </p15:guide>
        <p15:guide id="5" orient="horz" pos="2880">
          <p15:clr>
            <a:srgbClr val="A4A3A4"/>
          </p15:clr>
        </p15:guide>
        <p15:guide id="6" orient="horz" pos="3080">
          <p15:clr>
            <a:srgbClr val="A4A3A4"/>
          </p15:clr>
        </p15:guide>
        <p15:guide id="7" pos="2160">
          <p15:clr>
            <a:srgbClr val="A4A3A4"/>
          </p15:clr>
        </p15:guide>
        <p15:guide id="8" pos="2093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řední styl 2 – zvýraznění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434" y="114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800"/>
    </p:cViewPr>
  </p:sorterViewPr>
  <p:notesViewPr>
    <p:cSldViewPr showGuides="1">
      <p:cViewPr varScale="1">
        <p:scale>
          <a:sx n="66" d="100"/>
          <a:sy n="66" d="100"/>
        </p:scale>
        <p:origin x="3330" y="66"/>
      </p:cViewPr>
      <p:guideLst>
        <p:guide orient="horz" pos="2924"/>
        <p:guide pos="2210"/>
        <p:guide orient="horz" pos="3127"/>
        <p:guide pos="2141"/>
        <p:guide orient="horz" pos="2880"/>
        <p:guide orient="horz" pos="3080"/>
        <p:guide pos="2160"/>
        <p:guide pos="2093"/>
      </p:guideLst>
    </p:cSldViewPr>
  </p:notes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879619" cy="490569"/>
          </a:xfrm>
          <a:prstGeom prst="rect">
            <a:avLst/>
          </a:prstGeom>
        </p:spPr>
        <p:txBody>
          <a:bodyPr vert="horz" lIns="91428" tIns="45714" rIns="91428" bIns="45714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764119" y="1"/>
            <a:ext cx="2879619" cy="490569"/>
          </a:xfrm>
          <a:prstGeom prst="rect">
            <a:avLst/>
          </a:prstGeom>
        </p:spPr>
        <p:txBody>
          <a:bodyPr vert="horz" lIns="91428" tIns="45714" rIns="91428" bIns="45714" rtlCol="0"/>
          <a:lstStyle>
            <a:lvl1pPr algn="r">
              <a:defRPr sz="1200"/>
            </a:lvl1pPr>
          </a:lstStyle>
          <a:p>
            <a:fld id="{BEF7BC80-CBF8-42BC-A189-0D786E3F6DB8}" type="datetimeFigureOut">
              <a:rPr lang="cs-CZ" smtClean="0"/>
              <a:t>4.5.2016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1" y="9286847"/>
            <a:ext cx="2879619" cy="490568"/>
          </a:xfrm>
          <a:prstGeom prst="rect">
            <a:avLst/>
          </a:prstGeom>
        </p:spPr>
        <p:txBody>
          <a:bodyPr vert="horz" lIns="91428" tIns="45714" rIns="91428" bIns="45714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764119" y="9286847"/>
            <a:ext cx="2879619" cy="490568"/>
          </a:xfrm>
          <a:prstGeom prst="rect">
            <a:avLst/>
          </a:prstGeom>
        </p:spPr>
        <p:txBody>
          <a:bodyPr vert="horz" lIns="91428" tIns="45714" rIns="91428" bIns="45714" rtlCol="0" anchor="b"/>
          <a:lstStyle>
            <a:lvl1pPr algn="r">
              <a:defRPr sz="1200"/>
            </a:lvl1pPr>
          </a:lstStyle>
          <a:p>
            <a:fld id="{0EB01E02-7D1A-4136-BF0A-7C9E6152AA8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535175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879619" cy="488871"/>
          </a:xfrm>
          <a:prstGeom prst="rect">
            <a:avLst/>
          </a:prstGeom>
        </p:spPr>
        <p:txBody>
          <a:bodyPr vert="horz" lIns="91428" tIns="45714" rIns="91428" bIns="45714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764119" y="1"/>
            <a:ext cx="2879619" cy="488871"/>
          </a:xfrm>
          <a:prstGeom prst="rect">
            <a:avLst/>
          </a:prstGeom>
        </p:spPr>
        <p:txBody>
          <a:bodyPr vert="horz" lIns="91428" tIns="45714" rIns="91428" bIns="45714" rtlCol="0"/>
          <a:lstStyle>
            <a:lvl1pPr algn="r">
              <a:defRPr sz="1200"/>
            </a:lvl1pPr>
          </a:lstStyle>
          <a:p>
            <a:fld id="{D0A44B6B-3C42-480A-A4E1-62ECD51AD247}" type="datetimeFigureOut">
              <a:rPr lang="cs-CZ" smtClean="0"/>
              <a:t>4.5.2016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74688" y="733425"/>
            <a:ext cx="5295900" cy="36671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8" tIns="45714" rIns="91428" bIns="45714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64528" y="4644271"/>
            <a:ext cx="5316220" cy="4399836"/>
          </a:xfrm>
          <a:prstGeom prst="rect">
            <a:avLst/>
          </a:prstGeom>
        </p:spPr>
        <p:txBody>
          <a:bodyPr vert="horz" lIns="91428" tIns="45714" rIns="91428" bIns="45714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1" y="9286845"/>
            <a:ext cx="2879619" cy="488871"/>
          </a:xfrm>
          <a:prstGeom prst="rect">
            <a:avLst/>
          </a:prstGeom>
        </p:spPr>
        <p:txBody>
          <a:bodyPr vert="horz" lIns="91428" tIns="45714" rIns="91428" bIns="45714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764119" y="9286845"/>
            <a:ext cx="2879619" cy="488871"/>
          </a:xfrm>
          <a:prstGeom prst="rect">
            <a:avLst/>
          </a:prstGeom>
        </p:spPr>
        <p:txBody>
          <a:bodyPr vert="horz" lIns="91428" tIns="45714" rIns="91428" bIns="45714" rtlCol="0" anchor="b"/>
          <a:lstStyle>
            <a:lvl1pPr algn="r">
              <a:defRPr sz="1200"/>
            </a:lvl1pPr>
          </a:lstStyle>
          <a:p>
            <a:fld id="{FD28D4F2-322F-42A2-8EFB-016DD9C75D1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124216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74688" y="733425"/>
            <a:ext cx="5295900" cy="3667125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28D4F2-322F-42A2-8EFB-016DD9C75D1E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474327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28D4F2-322F-42A2-8EFB-016DD9C75D1E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715230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2516625"/>
            <a:ext cx="7924800" cy="2595025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5166530"/>
            <a:ext cx="7924800" cy="1144632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4C019-C79C-42EC-94D4-E3B0FD2305A8}" type="datetimeFigureOut">
              <a:rPr lang="cs-CZ" smtClean="0"/>
              <a:t>4.5.2016</a:t>
            </a:fld>
            <a:endParaRPr lang="cs-CZ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41CE11-5416-4340-A982-C03C64D1C627}" type="slidenum">
              <a:rPr lang="cs-CZ" smtClean="0"/>
              <a:t>‹#›</a:t>
            </a:fld>
            <a:endParaRPr lang="cs-CZ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4C019-C79C-42EC-94D4-E3B0FD2305A8}" type="datetimeFigureOut">
              <a:rPr lang="cs-CZ" smtClean="0"/>
              <a:t>4.5.2016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1CE11-5416-4340-A982-C03C64D1C62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9101" y="1826709"/>
            <a:ext cx="1616874" cy="4484454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25734" y="1826709"/>
            <a:ext cx="5678266" cy="448445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4C019-C79C-42EC-94D4-E3B0FD2305A8}" type="datetimeFigureOut">
              <a:rPr lang="cs-CZ" smtClean="0"/>
              <a:t>4.5.2016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1CE11-5416-4340-A982-C03C64D1C62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4C019-C79C-42EC-94D4-E3B0FD2305A8}" type="datetimeFigureOut">
              <a:rPr lang="cs-CZ" smtClean="0"/>
              <a:t>4.5.2016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1CE11-5416-4340-A982-C03C64D1C62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5017572"/>
            <a:ext cx="7924800" cy="1293592"/>
          </a:xfrm>
        </p:spPr>
        <p:txBody>
          <a:bodyPr anchor="t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90600" y="3865098"/>
            <a:ext cx="7924800" cy="10984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4C019-C79C-42EC-94D4-E3B0FD2305A8}" type="datetimeFigureOut">
              <a:rPr lang="cs-CZ" smtClean="0"/>
              <a:t>4.5.2016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1CE11-5416-4340-A982-C03C64D1C62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4C019-C79C-42EC-94D4-E3B0FD2305A8}" type="datetimeFigureOut">
              <a:rPr lang="cs-CZ" smtClean="0"/>
              <a:t>4.5.2016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1CE11-5416-4340-A982-C03C64D1C627}" type="slidenum">
              <a:rPr lang="cs-CZ" smtClean="0"/>
              <a:t>‹#›</a:t>
            </a:fld>
            <a:endParaRPr lang="cs-CZ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990600" y="1544716"/>
            <a:ext cx="7924800" cy="1154097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990600" y="2743200"/>
            <a:ext cx="3863340" cy="359359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071872" y="2743201"/>
            <a:ext cx="3863340" cy="3595687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9377" y="2743200"/>
            <a:ext cx="3645408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92239" y="2743200"/>
            <a:ext cx="3642234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4C019-C79C-42EC-94D4-E3B0FD2305A8}" type="datetimeFigureOut">
              <a:rPr lang="cs-CZ" smtClean="0"/>
              <a:t>4.5.2016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1CE11-5416-4340-A982-C03C64D1C627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990600" y="1544716"/>
            <a:ext cx="7924800" cy="1154097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990600" y="3383280"/>
            <a:ext cx="3863340" cy="295351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5071871" y="3383280"/>
            <a:ext cx="3863340" cy="295351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4C019-C79C-42EC-94D4-E3B0FD2305A8}" type="datetimeFigureOut">
              <a:rPr lang="cs-CZ" smtClean="0"/>
              <a:t>4.5.2016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1CE11-5416-4340-A982-C03C64D1C62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4C019-C79C-42EC-94D4-E3B0FD2305A8}" type="datetimeFigureOut">
              <a:rPr lang="cs-CZ" smtClean="0"/>
              <a:t>4.5.2016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1CE11-5416-4340-A982-C03C64D1C62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1825363"/>
            <a:ext cx="3196847" cy="2173015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56898" y="1826709"/>
            <a:ext cx="4558502" cy="4476614"/>
          </a:xfrm>
        </p:spPr>
        <p:txBody>
          <a:bodyPr anchor="ctr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90600" y="4061096"/>
            <a:ext cx="3196847" cy="2245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4C019-C79C-42EC-94D4-E3B0FD2305A8}" type="datetimeFigureOut">
              <a:rPr lang="cs-CZ" smtClean="0"/>
              <a:t>4.5.2016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1CE11-5416-4340-A982-C03C64D1C62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1828800"/>
            <a:ext cx="3199638" cy="2176272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40250" y="2286000"/>
            <a:ext cx="4375150" cy="3352800"/>
          </a:xfrm>
          <a:solidFill>
            <a:schemeClr val="accent2"/>
          </a:solidFill>
          <a:ln w="12700">
            <a:noFill/>
          </a:ln>
          <a:effectLst>
            <a:reflection blurRad="12700" stA="30000" endPos="30000" dist="31750" dir="5400000" sy="-100000" algn="bl" rotWithShape="0"/>
          </a:effectLst>
          <a:scene3d>
            <a:camera prst="perspectiveRight" fov="2700000">
              <a:rot lat="240000" lon="900000" rev="0"/>
            </a:camera>
            <a:lightRig rig="threePt" dir="t">
              <a:rot lat="0" lon="0" rev="2700000"/>
            </a:lightRig>
          </a:scene3d>
          <a:sp3d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90600" y="4059936"/>
            <a:ext cx="3199638" cy="22494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4C019-C79C-42EC-94D4-E3B0FD2305A8}" type="datetimeFigureOut">
              <a:rPr lang="cs-CZ" smtClean="0"/>
              <a:t>4.5.2016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1CE11-5416-4340-A982-C03C64D1C62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9138207" y="573807"/>
            <a:ext cx="93422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283537" y="573807"/>
            <a:ext cx="624078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90600" y="1544716"/>
            <a:ext cx="7924800" cy="11540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90600" y="2769834"/>
            <a:ext cx="7924800" cy="3539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08331" y="548797"/>
            <a:ext cx="1288226" cy="2979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alpha val="50000"/>
                  </a:schemeClr>
                </a:solidFill>
              </a:defRPr>
            </a:lvl1pPr>
          </a:lstStyle>
          <a:p>
            <a:fld id="{F1F4C019-C79C-42EC-94D4-E3B0FD2305A8}" type="datetimeFigureOut">
              <a:rPr lang="cs-CZ" smtClean="0"/>
              <a:t>4.5.2016</a:t>
            </a:fld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23950" y="548797"/>
            <a:ext cx="1019637" cy="301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5941CE11-5416-4340-A982-C03C64D1C627}" type="slidenum">
              <a:rPr lang="cs-CZ" smtClean="0"/>
              <a:t>‹#›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09413" y="855957"/>
            <a:ext cx="2433696" cy="301227"/>
          </a:xfrm>
          <a:prstGeom prst="rect">
            <a:avLst/>
          </a:prstGeom>
        </p:spPr>
        <p:txBody>
          <a:bodyPr vert="horz" lIns="91440" tIns="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cs-CZ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sz="4300" dirty="0" smtClean="0"/>
              <a:t>Víceúčelové sportovní centrum </a:t>
            </a:r>
            <a:r>
              <a:rPr lang="cs-CZ" sz="4500" dirty="0" smtClean="0"/>
              <a:t>Na Chobotě</a:t>
            </a:r>
            <a:endParaRPr lang="cs-CZ" sz="45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Aktualizace studie proveditelnosti </a:t>
            </a:r>
            <a:endParaRPr lang="cs-CZ" sz="1400" dirty="0" smtClean="0"/>
          </a:p>
          <a:p>
            <a:r>
              <a:rPr lang="cs-CZ" sz="1400" dirty="0" smtClean="0"/>
              <a:t>2016-03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8141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1003811" y="1313765"/>
            <a:ext cx="3840430" cy="621792"/>
          </a:xfrm>
        </p:spPr>
        <p:txBody>
          <a:bodyPr/>
          <a:lstStyle/>
          <a:p>
            <a:r>
              <a:rPr lang="cs-CZ" sz="2800" u="sng" dirty="0" smtClean="0"/>
              <a:t>Parking</a:t>
            </a:r>
            <a:endParaRPr lang="cs-CZ" sz="2800" u="sng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quarter" idx="3"/>
          </p:nvPr>
        </p:nvSpPr>
        <p:spPr>
          <a:xfrm>
            <a:off x="5086844" y="1313765"/>
            <a:ext cx="3837085" cy="621792"/>
          </a:xfrm>
        </p:spPr>
        <p:txBody>
          <a:bodyPr/>
          <a:lstStyle/>
          <a:p>
            <a:r>
              <a:rPr lang="cs-CZ" sz="2800" u="sng" dirty="0" smtClean="0"/>
              <a:t>Pronájmy</a:t>
            </a:r>
            <a:endParaRPr lang="cs-CZ" sz="2800" u="sng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990600" y="548680"/>
            <a:ext cx="7924800" cy="720080"/>
          </a:xfrm>
        </p:spPr>
        <p:txBody>
          <a:bodyPr>
            <a:normAutofit/>
          </a:bodyPr>
          <a:lstStyle/>
          <a:p>
            <a:r>
              <a:rPr lang="cs-CZ" dirty="0" smtClean="0"/>
              <a:t>Produkty – parametry 06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13"/>
          </p:nvPr>
        </p:nvSpPr>
        <p:spPr>
          <a:xfrm>
            <a:off x="955056" y="1953844"/>
            <a:ext cx="3888341" cy="4635516"/>
          </a:xfrm>
        </p:spPr>
        <p:txBody>
          <a:bodyPr>
            <a:normAutofit lnSpcReduction="10000"/>
          </a:bodyPr>
          <a:lstStyle/>
          <a:p>
            <a:pPr marL="45720" indent="0">
              <a:buNone/>
            </a:pPr>
            <a:r>
              <a:rPr lang="cs-CZ" sz="1600" b="1" u="sng" cap="small" dirty="0"/>
              <a:t>Produkt </a:t>
            </a:r>
            <a:endParaRPr lang="cs-CZ" sz="1600" b="1" u="sng" cap="small" dirty="0" smtClean="0"/>
          </a:p>
          <a:p>
            <a:r>
              <a:rPr lang="cs-CZ" sz="1600" dirty="0" smtClean="0"/>
              <a:t>1 parkování</a:t>
            </a:r>
            <a:endParaRPr lang="cs-CZ" sz="1600" dirty="0"/>
          </a:p>
          <a:p>
            <a:pPr marL="45720" indent="0">
              <a:buNone/>
            </a:pPr>
            <a:endParaRPr lang="cs-CZ" sz="1600" dirty="0" smtClean="0"/>
          </a:p>
          <a:p>
            <a:pPr marL="45720" indent="0">
              <a:buNone/>
            </a:pPr>
            <a:r>
              <a:rPr lang="cs-CZ" sz="1600" u="sng" dirty="0" smtClean="0"/>
              <a:t>Prostorová kapacita </a:t>
            </a:r>
          </a:p>
          <a:p>
            <a:r>
              <a:rPr lang="cs-CZ" sz="1600" dirty="0" smtClean="0"/>
              <a:t>123 míst pro auta</a:t>
            </a:r>
          </a:p>
          <a:p>
            <a:r>
              <a:rPr lang="cs-CZ" sz="1600" dirty="0" smtClean="0"/>
              <a:t>2 místa pro autobusy</a:t>
            </a:r>
            <a:endParaRPr lang="cs-CZ" sz="1600" dirty="0"/>
          </a:p>
          <a:p>
            <a:pPr marL="45720" indent="0">
              <a:buNone/>
            </a:pPr>
            <a:endParaRPr lang="cs-CZ" sz="1600" dirty="0" smtClean="0"/>
          </a:p>
          <a:p>
            <a:pPr marL="45720" indent="0">
              <a:buNone/>
            </a:pPr>
            <a:r>
              <a:rPr lang="cs-CZ" sz="1600" u="sng" dirty="0"/>
              <a:t>Obrátka</a:t>
            </a:r>
          </a:p>
          <a:p>
            <a:r>
              <a:rPr lang="cs-CZ" sz="1600" dirty="0"/>
              <a:t>3 obsazení/den</a:t>
            </a:r>
          </a:p>
          <a:p>
            <a:pPr marL="45720" indent="0">
              <a:buNone/>
            </a:pPr>
            <a:endParaRPr lang="cs-CZ" sz="1600" u="sng" dirty="0" smtClean="0"/>
          </a:p>
          <a:p>
            <a:pPr marL="45720" indent="0">
              <a:buNone/>
            </a:pPr>
            <a:r>
              <a:rPr lang="cs-CZ" sz="1600" u="sng" dirty="0" smtClean="0"/>
              <a:t>Časová </a:t>
            </a:r>
            <a:r>
              <a:rPr lang="cs-CZ" sz="1600" u="sng" dirty="0"/>
              <a:t>kapacita</a:t>
            </a:r>
          </a:p>
          <a:p>
            <a:r>
              <a:rPr lang="cs-CZ" sz="1600" dirty="0" smtClean="0"/>
              <a:t>využití parkingu po celý rok              (tj</a:t>
            </a:r>
            <a:r>
              <a:rPr lang="cs-CZ" sz="1600" dirty="0"/>
              <a:t>. </a:t>
            </a:r>
            <a:r>
              <a:rPr lang="cs-CZ" sz="1600" dirty="0" smtClean="0"/>
              <a:t>cca 365 </a:t>
            </a:r>
            <a:r>
              <a:rPr lang="cs-CZ" sz="1600" dirty="0"/>
              <a:t>dní/rok</a:t>
            </a:r>
            <a:r>
              <a:rPr lang="cs-CZ" sz="1600" dirty="0" smtClean="0"/>
              <a:t>)</a:t>
            </a:r>
          </a:p>
          <a:p>
            <a:endParaRPr lang="cs-CZ" sz="1600" dirty="0"/>
          </a:p>
          <a:p>
            <a:pPr marL="45720" indent="0">
              <a:buNone/>
            </a:pPr>
            <a:r>
              <a:rPr lang="cs-CZ" sz="1600" u="sng" dirty="0"/>
              <a:t>P</a:t>
            </a:r>
            <a:r>
              <a:rPr lang="cs-CZ" sz="1600" u="sng" dirty="0" smtClean="0"/>
              <a:t>rodejní </a:t>
            </a:r>
            <a:r>
              <a:rPr lang="cs-CZ" sz="1600" u="sng" dirty="0"/>
              <a:t>cena </a:t>
            </a:r>
          </a:p>
          <a:p>
            <a:r>
              <a:rPr lang="cs-CZ" sz="1600" dirty="0" smtClean="0"/>
              <a:t>0 Kč/park.      včetně DPH</a:t>
            </a:r>
          </a:p>
          <a:p>
            <a:endParaRPr lang="cs-CZ" sz="1600" dirty="0" smtClean="0"/>
          </a:p>
          <a:p>
            <a:endParaRPr lang="cs-CZ" sz="1600" dirty="0"/>
          </a:p>
        </p:txBody>
      </p:sp>
      <p:sp>
        <p:nvSpPr>
          <p:cNvPr id="8" name="Zástupný symbol pro obsah 4"/>
          <p:cNvSpPr>
            <a:spLocks noGrp="1"/>
          </p:cNvSpPr>
          <p:nvPr>
            <p:ph sz="quarter" idx="13"/>
          </p:nvPr>
        </p:nvSpPr>
        <p:spPr>
          <a:xfrm>
            <a:off x="5050511" y="1943835"/>
            <a:ext cx="3888341" cy="4635516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cs-CZ" sz="1600" b="1" u="sng" cap="small" dirty="0" smtClean="0"/>
              <a:t>Produkt </a:t>
            </a:r>
          </a:p>
          <a:p>
            <a:r>
              <a:rPr lang="cs-CZ" sz="1600" dirty="0" smtClean="0"/>
              <a:t>Ve výnosech se neuvažuje</a:t>
            </a:r>
            <a:endParaRPr lang="cs-CZ" sz="1600" dirty="0"/>
          </a:p>
          <a:p>
            <a:pPr marL="45720" indent="0">
              <a:buNone/>
            </a:pPr>
            <a:endParaRPr lang="cs-CZ" sz="1600" dirty="0" smtClean="0"/>
          </a:p>
          <a:p>
            <a:pPr marL="45720" indent="0">
              <a:buNone/>
            </a:pPr>
            <a:r>
              <a:rPr lang="cs-CZ" sz="1600" dirty="0" smtClean="0"/>
              <a:t>      </a:t>
            </a:r>
          </a:p>
          <a:p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2815618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90600" y="548680"/>
            <a:ext cx="7924800" cy="754977"/>
          </a:xfrm>
        </p:spPr>
        <p:txBody>
          <a:bodyPr/>
          <a:lstStyle/>
          <a:p>
            <a:r>
              <a:rPr lang="cs-CZ" dirty="0" smtClean="0"/>
              <a:t>Krycí příspěvky produktů</a:t>
            </a:r>
            <a:endParaRPr lang="cs-CZ" dirty="0"/>
          </a:p>
        </p:txBody>
      </p:sp>
      <p:sp>
        <p:nvSpPr>
          <p:cNvPr id="7" name="Zástupný symbol pro obsah 2"/>
          <p:cNvSpPr>
            <a:spLocks noGrp="1"/>
          </p:cNvSpPr>
          <p:nvPr>
            <p:ph idx="1"/>
          </p:nvPr>
        </p:nvSpPr>
        <p:spPr>
          <a:xfrm>
            <a:off x="1298266" y="5828292"/>
            <a:ext cx="7245805" cy="810092"/>
          </a:xfrm>
        </p:spPr>
        <p:txBody>
          <a:bodyPr>
            <a:normAutofit fontScale="92500" lnSpcReduction="10000"/>
          </a:bodyPr>
          <a:lstStyle/>
          <a:p>
            <a:pPr marL="45720" indent="0" algn="ctr">
              <a:buNone/>
            </a:pPr>
            <a:r>
              <a:rPr lang="cs-CZ" sz="1900" dirty="0" smtClean="0"/>
              <a:t>Celková výše krycího příspěvku v roce 2020 je 35,06 mil. Kč</a:t>
            </a:r>
          </a:p>
          <a:p>
            <a:pPr marL="45720" indent="0" algn="ctr">
              <a:buNone/>
            </a:pPr>
            <a:r>
              <a:rPr lang="cs-CZ" sz="1600" dirty="0" smtClean="0"/>
              <a:t>(kalkulováno pro 60% obsazenost - u </a:t>
            </a:r>
            <a:r>
              <a:rPr lang="cs-CZ" sz="1600" dirty="0" err="1" smtClean="0"/>
              <a:t>bazénu+wellness+fitness</a:t>
            </a:r>
            <a:r>
              <a:rPr lang="cs-CZ" sz="1600" dirty="0" smtClean="0"/>
              <a:t> navíc kapacita snížena o 1/3)</a:t>
            </a:r>
            <a:endParaRPr lang="cs-CZ" sz="1600" dirty="0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2680" y="1403775"/>
            <a:ext cx="5630027" cy="4287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4273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987" y="1268760"/>
            <a:ext cx="9090025" cy="5369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90600" y="548680"/>
            <a:ext cx="7924800" cy="754977"/>
          </a:xfrm>
        </p:spPr>
        <p:txBody>
          <a:bodyPr>
            <a:normAutofit/>
          </a:bodyPr>
          <a:lstStyle/>
          <a:p>
            <a:r>
              <a:rPr lang="cs-CZ" dirty="0" smtClean="0"/>
              <a:t>Režijní náklady 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2135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90600" y="548680"/>
            <a:ext cx="7924800" cy="754977"/>
          </a:xfrm>
        </p:spPr>
        <p:txBody>
          <a:bodyPr>
            <a:normAutofit/>
          </a:bodyPr>
          <a:lstStyle/>
          <a:p>
            <a:r>
              <a:rPr lang="cs-CZ" dirty="0" smtClean="0"/>
              <a:t>Režijní náklady </a:t>
            </a:r>
            <a:r>
              <a:rPr lang="cs-CZ" dirty="0" smtClean="0"/>
              <a:t>II </a:t>
            </a:r>
            <a:endParaRPr lang="cs-CZ" dirty="0"/>
          </a:p>
        </p:txBody>
      </p:sp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494" y="1313765"/>
            <a:ext cx="9091011" cy="3326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08855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90600" y="548680"/>
            <a:ext cx="7924800" cy="754977"/>
          </a:xfrm>
        </p:spPr>
        <p:txBody>
          <a:bodyPr/>
          <a:lstStyle/>
          <a:p>
            <a:r>
              <a:rPr lang="cs-CZ" dirty="0" smtClean="0"/>
              <a:t>Personál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90600" y="1538790"/>
            <a:ext cx="7960344" cy="4799668"/>
          </a:xfrm>
        </p:spPr>
        <p:txBody>
          <a:bodyPr/>
          <a:lstStyle/>
          <a:p>
            <a:r>
              <a:rPr lang="cs-CZ" sz="1600" dirty="0" smtClean="0"/>
              <a:t>Vedení						1 </a:t>
            </a:r>
            <a:r>
              <a:rPr lang="cs-CZ" sz="1600" dirty="0" err="1" smtClean="0"/>
              <a:t>prac</a:t>
            </a:r>
            <a:r>
              <a:rPr lang="cs-CZ" sz="1600" dirty="0" smtClean="0"/>
              <a:t>.</a:t>
            </a:r>
          </a:p>
          <a:p>
            <a:r>
              <a:rPr lang="cs-CZ" sz="1600" dirty="0" smtClean="0"/>
              <a:t>Obchod 					1 </a:t>
            </a:r>
            <a:r>
              <a:rPr lang="cs-CZ" sz="1600" dirty="0" err="1" smtClean="0"/>
              <a:t>prac</a:t>
            </a:r>
            <a:r>
              <a:rPr lang="cs-CZ" sz="1600" dirty="0" smtClean="0"/>
              <a:t>.</a:t>
            </a:r>
          </a:p>
          <a:p>
            <a:r>
              <a:rPr lang="cs-CZ" sz="1600" dirty="0" err="1" smtClean="0"/>
              <a:t>Back</a:t>
            </a:r>
            <a:r>
              <a:rPr lang="cs-CZ" sz="1600" dirty="0" smtClean="0"/>
              <a:t> </a:t>
            </a:r>
            <a:r>
              <a:rPr lang="cs-CZ" sz="1600" dirty="0" err="1" smtClean="0"/>
              <a:t>office</a:t>
            </a:r>
            <a:r>
              <a:rPr lang="cs-CZ" sz="1600" dirty="0" smtClean="0"/>
              <a:t> (sekretariát, </a:t>
            </a:r>
            <a:r>
              <a:rPr lang="cs-CZ" sz="1600" dirty="0" err="1" smtClean="0"/>
              <a:t>účto</a:t>
            </a:r>
            <a:r>
              <a:rPr lang="cs-CZ" sz="1600" dirty="0" smtClean="0"/>
              <a:t>, ..)	</a:t>
            </a:r>
            <a:r>
              <a:rPr lang="cs-CZ" sz="1600" dirty="0"/>
              <a:t>	</a:t>
            </a:r>
            <a:r>
              <a:rPr lang="cs-CZ" sz="1600" dirty="0" smtClean="0"/>
              <a:t>	2 </a:t>
            </a:r>
            <a:r>
              <a:rPr lang="cs-CZ" sz="1600" dirty="0" err="1"/>
              <a:t>prac</a:t>
            </a:r>
            <a:r>
              <a:rPr lang="cs-CZ" sz="1600" dirty="0"/>
              <a:t>.</a:t>
            </a:r>
          </a:p>
          <a:p>
            <a:r>
              <a:rPr lang="cs-CZ" sz="1600" dirty="0" smtClean="0"/>
              <a:t>Údržba (celý areál) + úklid exteriéru	</a:t>
            </a:r>
            <a:r>
              <a:rPr lang="cs-CZ" sz="1600" dirty="0"/>
              <a:t>	</a:t>
            </a:r>
            <a:r>
              <a:rPr lang="cs-CZ" sz="1600" dirty="0" smtClean="0"/>
              <a:t>	2 </a:t>
            </a:r>
            <a:r>
              <a:rPr lang="cs-CZ" sz="1600" dirty="0" err="1"/>
              <a:t>prac</a:t>
            </a:r>
            <a:r>
              <a:rPr lang="cs-CZ" sz="1600" dirty="0"/>
              <a:t>.</a:t>
            </a:r>
          </a:p>
          <a:p>
            <a:r>
              <a:rPr lang="cs-CZ" sz="1600" dirty="0" smtClean="0"/>
              <a:t>Úklid – hřiště + haly				2 </a:t>
            </a:r>
            <a:r>
              <a:rPr lang="cs-CZ" sz="1600" dirty="0" err="1" smtClean="0"/>
              <a:t>prac</a:t>
            </a:r>
            <a:r>
              <a:rPr lang="cs-CZ" sz="1600" dirty="0" smtClean="0"/>
              <a:t>.</a:t>
            </a:r>
            <a:r>
              <a:rPr lang="cs-CZ" sz="1600" dirty="0"/>
              <a:t> </a:t>
            </a:r>
            <a:endParaRPr lang="cs-CZ" sz="1600" dirty="0" smtClean="0"/>
          </a:p>
          <a:p>
            <a:r>
              <a:rPr lang="cs-CZ" sz="1600" dirty="0" smtClean="0"/>
              <a:t>Úklid </a:t>
            </a:r>
            <a:r>
              <a:rPr lang="cs-CZ" sz="1600" dirty="0"/>
              <a:t>– </a:t>
            </a:r>
            <a:r>
              <a:rPr lang="cs-CZ" sz="1600" dirty="0" smtClean="0"/>
              <a:t>fitness </a:t>
            </a:r>
            <a:r>
              <a:rPr lang="cs-CZ" sz="1600" dirty="0"/>
              <a:t>+ </a:t>
            </a:r>
            <a:r>
              <a:rPr lang="cs-CZ" sz="1600" dirty="0" err="1" smtClean="0"/>
              <a:t>wellness</a:t>
            </a:r>
            <a:r>
              <a:rPr lang="cs-CZ" sz="1600" dirty="0" smtClean="0"/>
              <a:t> + bazén</a:t>
            </a:r>
            <a:r>
              <a:rPr lang="cs-CZ" sz="1600" dirty="0"/>
              <a:t>		</a:t>
            </a:r>
            <a:r>
              <a:rPr lang="cs-CZ" sz="1600" dirty="0" smtClean="0"/>
              <a:t>	2 </a:t>
            </a:r>
            <a:r>
              <a:rPr lang="cs-CZ" sz="1600" dirty="0" err="1"/>
              <a:t>prac</a:t>
            </a:r>
            <a:r>
              <a:rPr lang="cs-CZ" sz="1600" dirty="0" smtClean="0"/>
              <a:t>.</a:t>
            </a:r>
          </a:p>
          <a:p>
            <a:r>
              <a:rPr lang="cs-CZ" sz="1600" dirty="0" smtClean="0"/>
              <a:t>Úklid – hotel + restaurace				2 </a:t>
            </a:r>
            <a:r>
              <a:rPr lang="cs-CZ" sz="1600" dirty="0" err="1" smtClean="0"/>
              <a:t>prac</a:t>
            </a:r>
            <a:r>
              <a:rPr lang="cs-CZ" sz="1600" dirty="0" smtClean="0"/>
              <a:t>.</a:t>
            </a:r>
          </a:p>
          <a:p>
            <a:r>
              <a:rPr lang="cs-CZ" sz="1600" dirty="0" smtClean="0"/>
              <a:t>trenéři fitness + </a:t>
            </a:r>
            <a:r>
              <a:rPr lang="cs-CZ" sz="1600" dirty="0" err="1" smtClean="0"/>
              <a:t>wellness</a:t>
            </a:r>
            <a:r>
              <a:rPr lang="cs-CZ" sz="1600" dirty="0" smtClean="0"/>
              <a:t>				2 </a:t>
            </a:r>
            <a:r>
              <a:rPr lang="cs-CZ" sz="1600" dirty="0" err="1" smtClean="0"/>
              <a:t>prac</a:t>
            </a:r>
            <a:r>
              <a:rPr lang="cs-CZ" sz="1600" dirty="0" smtClean="0"/>
              <a:t>.</a:t>
            </a:r>
          </a:p>
          <a:p>
            <a:r>
              <a:rPr lang="cs-CZ" sz="1600" dirty="0" smtClean="0"/>
              <a:t>plavčík						6 </a:t>
            </a:r>
            <a:r>
              <a:rPr lang="cs-CZ" sz="1600" dirty="0" err="1" smtClean="0"/>
              <a:t>prac</a:t>
            </a:r>
            <a:r>
              <a:rPr lang="cs-CZ" sz="1600" dirty="0" smtClean="0"/>
              <a:t>.</a:t>
            </a:r>
          </a:p>
          <a:p>
            <a:r>
              <a:rPr lang="cs-CZ" sz="1600" dirty="0" smtClean="0"/>
              <a:t>kuchyně					6 </a:t>
            </a:r>
            <a:r>
              <a:rPr lang="cs-CZ" sz="1600" dirty="0" err="1" smtClean="0"/>
              <a:t>prac</a:t>
            </a:r>
            <a:r>
              <a:rPr lang="cs-CZ" sz="1600" dirty="0" smtClean="0"/>
              <a:t>.</a:t>
            </a:r>
          </a:p>
          <a:p>
            <a:r>
              <a:rPr lang="cs-CZ" sz="1600" dirty="0" smtClean="0"/>
              <a:t>obsluha v restauraci				6 </a:t>
            </a:r>
            <a:r>
              <a:rPr lang="cs-CZ" sz="1600" dirty="0" err="1" smtClean="0"/>
              <a:t>prac</a:t>
            </a:r>
            <a:r>
              <a:rPr lang="cs-CZ" sz="1600" dirty="0" smtClean="0"/>
              <a:t>.</a:t>
            </a:r>
          </a:p>
          <a:p>
            <a:r>
              <a:rPr lang="cs-CZ" sz="1600" u="sng" dirty="0" smtClean="0"/>
              <a:t>recepce (sdružená pro vše)				7 </a:t>
            </a:r>
            <a:r>
              <a:rPr lang="cs-CZ" sz="1600" u="sng" dirty="0" err="1" smtClean="0"/>
              <a:t>prac</a:t>
            </a:r>
            <a:r>
              <a:rPr lang="cs-CZ" sz="1600" u="sng" dirty="0" smtClean="0"/>
              <a:t>.</a:t>
            </a:r>
          </a:p>
          <a:p>
            <a:pPr marL="45720" indent="0">
              <a:buNone/>
            </a:pPr>
            <a:r>
              <a:rPr lang="cs-CZ" sz="1600" dirty="0" smtClean="0"/>
              <a:t>   CELKEM				              39 </a:t>
            </a:r>
            <a:r>
              <a:rPr lang="cs-CZ" sz="1600" dirty="0" err="1" smtClean="0"/>
              <a:t>prac</a:t>
            </a:r>
            <a:r>
              <a:rPr lang="cs-CZ" sz="1600" dirty="0" smtClean="0"/>
              <a:t>.</a:t>
            </a:r>
            <a:endParaRPr lang="cs-CZ" dirty="0"/>
          </a:p>
          <a:p>
            <a:pPr marL="45720" indent="0">
              <a:buNone/>
            </a:pPr>
            <a:endParaRPr lang="cs-CZ" dirty="0" smtClean="0"/>
          </a:p>
          <a:p>
            <a:pPr marL="45720" indent="0">
              <a:buNone/>
            </a:pPr>
            <a:r>
              <a:rPr lang="cs-CZ" sz="1600" dirty="0" smtClean="0"/>
              <a:t>průměrná mzda (CÚ 2012) = 23 977 Kč/</a:t>
            </a:r>
            <a:r>
              <a:rPr lang="cs-CZ" sz="1600" dirty="0" err="1" smtClean="0"/>
              <a:t>měs</a:t>
            </a:r>
            <a:r>
              <a:rPr lang="cs-CZ" sz="1600" dirty="0" smtClean="0"/>
              <a:t>.</a:t>
            </a: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2142493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90600" y="548680"/>
            <a:ext cx="7924800" cy="754977"/>
          </a:xfrm>
        </p:spPr>
        <p:txBody>
          <a:bodyPr>
            <a:normAutofit/>
          </a:bodyPr>
          <a:lstStyle/>
          <a:p>
            <a:r>
              <a:rPr lang="cs-CZ" dirty="0" smtClean="0"/>
              <a:t>Investice provozovatele I</a:t>
            </a:r>
            <a:endParaRPr lang="cs-CZ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169" y="1313765"/>
            <a:ext cx="9089562" cy="5201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280383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90600" y="548680"/>
            <a:ext cx="7924800" cy="754977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Investice provozovatele </a:t>
            </a:r>
            <a:r>
              <a:rPr lang="cs-CZ" dirty="0" smtClean="0"/>
              <a:t>II - nepovinné</a:t>
            </a:r>
            <a:endParaRPr lang="cs-CZ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219" y="1300739"/>
            <a:ext cx="9089561" cy="41485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429477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90600" y="548680"/>
            <a:ext cx="7924800" cy="754977"/>
          </a:xfrm>
        </p:spPr>
        <p:txBody>
          <a:bodyPr>
            <a:normAutofit/>
          </a:bodyPr>
          <a:lstStyle/>
          <a:p>
            <a:r>
              <a:rPr lang="cs-CZ" dirty="0" smtClean="0"/>
              <a:t>Parametry hodnocení investice</a:t>
            </a:r>
            <a:endParaRPr lang="cs-CZ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2740" y="1446203"/>
            <a:ext cx="4038168" cy="2545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525" y="1853825"/>
            <a:ext cx="8456478" cy="48283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64268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Výkazy </a:t>
            </a:r>
            <a:r>
              <a:rPr lang="cs-CZ" sz="1800" dirty="0" smtClean="0"/>
              <a:t>(kalkulovaná obsazenost 60%)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9654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2530" y="548680"/>
            <a:ext cx="8370930" cy="6007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3744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03811" y="593685"/>
            <a:ext cx="7924800" cy="675075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Shrnutí </a:t>
            </a:r>
            <a:r>
              <a:rPr lang="cs-CZ" sz="4400" dirty="0" smtClean="0"/>
              <a:t>aktualizace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03811" y="1808820"/>
            <a:ext cx="7924800" cy="4545505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cs-CZ" sz="1600" u="sng" dirty="0" smtClean="0"/>
              <a:t>Důvod aktualizace</a:t>
            </a:r>
          </a:p>
          <a:p>
            <a:pPr algn="just"/>
            <a:endParaRPr lang="cs-CZ" sz="1400" dirty="0" smtClean="0"/>
          </a:p>
          <a:p>
            <a:pPr algn="just"/>
            <a:r>
              <a:rPr lang="cs-CZ" sz="1400" dirty="0" smtClean="0"/>
              <a:t>Změna architektonického řešení sportovního centra a tím změna kapacit a standardu</a:t>
            </a:r>
          </a:p>
          <a:p>
            <a:pPr marL="45720" indent="0">
              <a:buNone/>
            </a:pPr>
            <a:endParaRPr lang="cs-CZ" sz="1600" dirty="0" smtClean="0"/>
          </a:p>
          <a:p>
            <a:pPr marL="45720" indent="0">
              <a:buNone/>
            </a:pPr>
            <a:endParaRPr lang="cs-CZ" sz="1600" dirty="0" smtClean="0"/>
          </a:p>
          <a:p>
            <a:pPr marL="45720" indent="0">
              <a:buNone/>
            </a:pPr>
            <a:r>
              <a:rPr lang="cs-CZ" sz="1600" u="sng" dirty="0" smtClean="0"/>
              <a:t>Základní změny</a:t>
            </a:r>
          </a:p>
          <a:p>
            <a:pPr algn="just"/>
            <a:endParaRPr lang="cs-CZ" sz="1400" dirty="0" smtClean="0"/>
          </a:p>
          <a:p>
            <a:pPr algn="just"/>
            <a:r>
              <a:rPr lang="cs-CZ" sz="1400" dirty="0" smtClean="0"/>
              <a:t>Hala I – větší, víceúčelová s možností rozdělení pomocí mobilní příčky</a:t>
            </a:r>
          </a:p>
          <a:p>
            <a:pPr algn="just"/>
            <a:r>
              <a:rPr lang="cs-CZ" sz="1400" dirty="0" smtClean="0"/>
              <a:t>Hala II – nahrazena dělením haly I</a:t>
            </a:r>
          </a:p>
          <a:p>
            <a:pPr algn="just"/>
            <a:r>
              <a:rPr lang="cs-CZ" sz="1400" dirty="0" smtClean="0"/>
              <a:t>Bazén – zvětšený na 25 m, 6 drah</a:t>
            </a:r>
          </a:p>
          <a:p>
            <a:pPr algn="just"/>
            <a:r>
              <a:rPr lang="cs-CZ" sz="1400" dirty="0" err="1" smtClean="0"/>
              <a:t>Wellness</a:t>
            </a:r>
            <a:r>
              <a:rPr lang="cs-CZ" sz="1400" dirty="0" smtClean="0"/>
              <a:t> – rozšířen na 3 sauny + zázemí</a:t>
            </a:r>
          </a:p>
          <a:p>
            <a:pPr algn="just"/>
            <a:r>
              <a:rPr lang="cs-CZ" sz="1400" dirty="0" smtClean="0"/>
              <a:t>Fitness – snížená kapacita</a:t>
            </a:r>
          </a:p>
          <a:p>
            <a:pPr algn="just"/>
            <a:r>
              <a:rPr lang="cs-CZ" sz="1400" dirty="0" smtClean="0"/>
              <a:t>Hotel -  60 lůžek</a:t>
            </a:r>
          </a:p>
          <a:p>
            <a:pPr algn="just"/>
            <a:r>
              <a:rPr lang="cs-CZ" sz="1400" dirty="0" smtClean="0"/>
              <a:t>Restaurace – kapacita na 60 + 20 míst</a:t>
            </a:r>
            <a:endParaRPr lang="cs-CZ" sz="1400" dirty="0"/>
          </a:p>
          <a:p>
            <a:pPr algn="just"/>
            <a:r>
              <a:rPr lang="cs-CZ" sz="1400" dirty="0" smtClean="0"/>
              <a:t>Časový posun modelu</a:t>
            </a:r>
          </a:p>
          <a:p>
            <a:pPr algn="just"/>
            <a:endParaRPr lang="cs-CZ" sz="1400" dirty="0" smtClean="0"/>
          </a:p>
          <a:p>
            <a:pPr algn="just"/>
            <a:endParaRPr lang="cs-CZ" sz="1400" dirty="0" smtClean="0"/>
          </a:p>
          <a:p>
            <a:endParaRPr lang="cs-CZ" sz="1400" dirty="0" smtClean="0"/>
          </a:p>
        </p:txBody>
      </p:sp>
    </p:spTree>
    <p:extLst>
      <p:ext uri="{BB962C8B-B14F-4D97-AF65-F5344CB8AC3E}">
        <p14:creationId xmlns:p14="http://schemas.microsoft.com/office/powerpoint/2010/main" val="2753399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7485" y="548680"/>
            <a:ext cx="8812969" cy="5940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7435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098" y="570014"/>
            <a:ext cx="8605109" cy="58146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13602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90600" y="4316741"/>
            <a:ext cx="7924800" cy="912459"/>
          </a:xfrm>
        </p:spPr>
        <p:txBody>
          <a:bodyPr/>
          <a:lstStyle/>
          <a:p>
            <a:r>
              <a:rPr lang="cs-CZ" dirty="0" smtClean="0"/>
              <a:t>Parametry modelu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990600" y="4971540"/>
            <a:ext cx="7924800" cy="752715"/>
          </a:xfrm>
        </p:spPr>
        <p:txBody>
          <a:bodyPr/>
          <a:lstStyle/>
          <a:p>
            <a:r>
              <a:rPr lang="cs-CZ" dirty="0" smtClean="0"/>
              <a:t>Rok zahájení provozu v modelu = 2018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21809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90600" y="593686"/>
            <a:ext cx="7924800" cy="675074"/>
          </a:xfrm>
        </p:spPr>
        <p:txBody>
          <a:bodyPr>
            <a:noAutofit/>
          </a:bodyPr>
          <a:lstStyle/>
          <a:p>
            <a:r>
              <a:rPr lang="cs-CZ" dirty="0" smtClean="0"/>
              <a:t>Produkty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45919" y="2708921"/>
            <a:ext cx="3907081" cy="1755195"/>
          </a:xfrm>
        </p:spPr>
        <p:txBody>
          <a:bodyPr>
            <a:normAutofit/>
          </a:bodyPr>
          <a:lstStyle/>
          <a:p>
            <a:r>
              <a:rPr lang="cs-CZ" dirty="0" smtClean="0"/>
              <a:t>Hala I</a:t>
            </a:r>
          </a:p>
          <a:p>
            <a:r>
              <a:rPr lang="cs-CZ" dirty="0" smtClean="0"/>
              <a:t>Venkovní hřiště</a:t>
            </a:r>
            <a:endParaRPr lang="cs-CZ" sz="1100" dirty="0"/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1045920" y="4554126"/>
            <a:ext cx="3900433" cy="1755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292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00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288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574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 smtClean="0"/>
              <a:t>Hotel</a:t>
            </a:r>
          </a:p>
          <a:p>
            <a:r>
              <a:rPr lang="cs-CZ" dirty="0" smtClean="0"/>
              <a:t>Restaurace</a:t>
            </a:r>
          </a:p>
          <a:p>
            <a:r>
              <a:rPr lang="cs-CZ" dirty="0" smtClean="0"/>
              <a:t>Parking</a:t>
            </a:r>
            <a:endParaRPr lang="cs-CZ" dirty="0"/>
          </a:p>
        </p:txBody>
      </p:sp>
      <p:sp>
        <p:nvSpPr>
          <p:cNvPr id="9" name="Zástupný symbol pro obsah 2"/>
          <p:cNvSpPr txBox="1">
            <a:spLocks/>
          </p:cNvSpPr>
          <p:nvPr/>
        </p:nvSpPr>
        <p:spPr>
          <a:xfrm>
            <a:off x="5733087" y="2708920"/>
            <a:ext cx="3900433" cy="1755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292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00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288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574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 smtClean="0"/>
              <a:t>Fitness</a:t>
            </a:r>
          </a:p>
          <a:p>
            <a:r>
              <a:rPr lang="cs-CZ" dirty="0" err="1" smtClean="0"/>
              <a:t>Wellness</a:t>
            </a:r>
            <a:endParaRPr lang="cs-CZ" dirty="0" smtClean="0"/>
          </a:p>
          <a:p>
            <a:r>
              <a:rPr lang="cs-CZ" dirty="0" smtClean="0"/>
              <a:t>Bazén</a:t>
            </a:r>
            <a:endParaRPr lang="cs-CZ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5733087" y="4556129"/>
            <a:ext cx="3120347" cy="1755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292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00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288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574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 smtClean="0"/>
              <a:t>pronájem zbytných ploch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47971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1003811" y="1313765"/>
            <a:ext cx="7930662" cy="621792"/>
          </a:xfrm>
        </p:spPr>
        <p:txBody>
          <a:bodyPr/>
          <a:lstStyle/>
          <a:p>
            <a:r>
              <a:rPr lang="cs-CZ" sz="2800" u="sng" dirty="0" smtClean="0"/>
              <a:t>Hala - </a:t>
            </a:r>
            <a:r>
              <a:rPr lang="cs-CZ" sz="1400" b="0" dirty="0"/>
              <a:t>Prostor </a:t>
            </a:r>
            <a:r>
              <a:rPr lang="cs-CZ" sz="1400" b="0" dirty="0" smtClean="0"/>
              <a:t>haly </a:t>
            </a:r>
            <a:r>
              <a:rPr lang="cs-CZ" sz="1400" b="0" dirty="0"/>
              <a:t>lze pomoci </a:t>
            </a:r>
            <a:r>
              <a:rPr lang="cs-CZ" sz="1400" b="0" dirty="0" err="1"/>
              <a:t>mobilni</a:t>
            </a:r>
            <a:r>
              <a:rPr lang="cs-CZ" sz="1400" b="0" dirty="0"/>
              <a:t> </a:t>
            </a:r>
            <a:r>
              <a:rPr lang="cs-CZ" sz="1400" b="0" dirty="0" err="1"/>
              <a:t>dělici</a:t>
            </a:r>
            <a:r>
              <a:rPr lang="cs-CZ" sz="1400" b="0" dirty="0"/>
              <a:t> </a:t>
            </a:r>
            <a:r>
              <a:rPr lang="cs-CZ" sz="1400" b="0" dirty="0" err="1" smtClean="0"/>
              <a:t>přičky</a:t>
            </a:r>
            <a:r>
              <a:rPr lang="cs-CZ" sz="1400" b="0" dirty="0" smtClean="0"/>
              <a:t> rozdělit </a:t>
            </a:r>
            <a:r>
              <a:rPr lang="cs-CZ" sz="1400" b="0" dirty="0"/>
              <a:t>na dvě </a:t>
            </a:r>
            <a:r>
              <a:rPr lang="cs-CZ" sz="1400" b="0" dirty="0" smtClean="0"/>
              <a:t>plochy –hala </a:t>
            </a:r>
            <a:r>
              <a:rPr lang="cs-CZ" sz="1400" b="0" dirty="0"/>
              <a:t>I, </a:t>
            </a:r>
            <a:r>
              <a:rPr lang="cs-CZ" sz="1400" b="0" dirty="0" smtClean="0"/>
              <a:t>hala </a:t>
            </a:r>
            <a:r>
              <a:rPr lang="cs-CZ" sz="1400" b="0" dirty="0"/>
              <a:t>II</a:t>
            </a:r>
            <a:endParaRPr lang="cs-CZ" sz="1400" u="sng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990600" y="548680"/>
            <a:ext cx="7924800" cy="720080"/>
          </a:xfrm>
        </p:spPr>
        <p:txBody>
          <a:bodyPr>
            <a:normAutofit/>
          </a:bodyPr>
          <a:lstStyle/>
          <a:p>
            <a:r>
              <a:rPr lang="cs-CZ" dirty="0" smtClean="0"/>
              <a:t>Produkty – parametry 01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13"/>
          </p:nvPr>
        </p:nvSpPr>
        <p:spPr>
          <a:xfrm>
            <a:off x="955056" y="1953844"/>
            <a:ext cx="3888341" cy="2465266"/>
          </a:xfrm>
        </p:spPr>
        <p:txBody>
          <a:bodyPr>
            <a:normAutofit lnSpcReduction="10000"/>
          </a:bodyPr>
          <a:lstStyle/>
          <a:p>
            <a:pPr marL="45720" indent="0">
              <a:buNone/>
            </a:pPr>
            <a:r>
              <a:rPr lang="cs-CZ" sz="1600" b="1" u="sng" cap="small" dirty="0"/>
              <a:t>Produkt </a:t>
            </a:r>
            <a:endParaRPr lang="cs-CZ" sz="1600" b="1" u="sng" cap="small" dirty="0" smtClean="0"/>
          </a:p>
          <a:p>
            <a:r>
              <a:rPr lang="cs-CZ" sz="1600" dirty="0"/>
              <a:t>pronájem 1 hod. haly</a:t>
            </a:r>
          </a:p>
          <a:p>
            <a:pPr marL="45720" indent="0">
              <a:buNone/>
            </a:pPr>
            <a:endParaRPr lang="cs-CZ" sz="1600" dirty="0" smtClean="0"/>
          </a:p>
          <a:p>
            <a:pPr marL="45720" indent="0">
              <a:buNone/>
            </a:pPr>
            <a:r>
              <a:rPr lang="cs-CZ" sz="1600" u="sng" dirty="0" smtClean="0"/>
              <a:t>Prostorová kapacita </a:t>
            </a:r>
          </a:p>
          <a:p>
            <a:r>
              <a:rPr lang="cs-CZ" sz="1600" dirty="0" smtClean="0"/>
              <a:t>1 Hala</a:t>
            </a:r>
          </a:p>
          <a:p>
            <a:r>
              <a:rPr lang="cs-CZ" sz="1600" dirty="0" err="1" smtClean="0"/>
              <a:t>možne</a:t>
            </a:r>
            <a:r>
              <a:rPr lang="cs-CZ" sz="1600" dirty="0" smtClean="0"/>
              <a:t> </a:t>
            </a:r>
            <a:r>
              <a:rPr lang="cs-CZ" sz="1600" dirty="0" err="1"/>
              <a:t>uspořadani</a:t>
            </a:r>
            <a:r>
              <a:rPr lang="cs-CZ" sz="1600" dirty="0"/>
              <a:t> (</a:t>
            </a:r>
            <a:r>
              <a:rPr lang="cs-CZ" sz="1600" dirty="0" err="1"/>
              <a:t>lajnovani</a:t>
            </a:r>
            <a:r>
              <a:rPr lang="cs-CZ" sz="1600" dirty="0"/>
              <a:t>) hřišť </a:t>
            </a:r>
            <a:r>
              <a:rPr lang="cs-CZ" sz="1600" dirty="0" smtClean="0"/>
              <a:t> </a:t>
            </a:r>
            <a:r>
              <a:rPr lang="pt-BR" sz="1000" dirty="0" smtClean="0"/>
              <a:t>/</a:t>
            </a:r>
            <a:r>
              <a:rPr lang="pt-BR" sz="1000" dirty="0"/>
              <a:t>hazena, futsal, halovy fotbal - 40 x </a:t>
            </a:r>
            <a:r>
              <a:rPr lang="pt-BR" sz="1000" dirty="0" smtClean="0"/>
              <a:t>20m</a:t>
            </a:r>
            <a:r>
              <a:rPr lang="cs-CZ" sz="1000" dirty="0" smtClean="0"/>
              <a:t> /</a:t>
            </a:r>
            <a:r>
              <a:rPr lang="cs-CZ" sz="1000" dirty="0"/>
              <a:t>florbal - 36 x 18m až 40x20m (podle polohy</a:t>
            </a:r>
            <a:r>
              <a:rPr lang="cs-CZ" sz="1000" dirty="0" smtClean="0"/>
              <a:t>) /</a:t>
            </a:r>
            <a:r>
              <a:rPr lang="cs-CZ" sz="1000" dirty="0"/>
              <a:t>volejbal - 18 x </a:t>
            </a:r>
            <a:r>
              <a:rPr lang="cs-CZ" sz="1000" dirty="0" smtClean="0"/>
              <a:t>9m /</a:t>
            </a:r>
            <a:r>
              <a:rPr lang="cs-CZ" sz="1000" dirty="0"/>
              <a:t>basketbal napřič - 26 x </a:t>
            </a:r>
            <a:r>
              <a:rPr lang="cs-CZ" sz="1000" dirty="0" smtClean="0"/>
              <a:t>14m /</a:t>
            </a:r>
            <a:r>
              <a:rPr lang="cs-CZ" sz="1000" dirty="0"/>
              <a:t>basketbal </a:t>
            </a:r>
            <a:r>
              <a:rPr lang="cs-CZ" sz="1000" dirty="0" err="1"/>
              <a:t>podel</a:t>
            </a:r>
            <a:r>
              <a:rPr lang="cs-CZ" sz="1000" dirty="0"/>
              <a:t> - 28 x </a:t>
            </a:r>
            <a:r>
              <a:rPr lang="cs-CZ" sz="1000" dirty="0" smtClean="0"/>
              <a:t>15m /</a:t>
            </a:r>
            <a:r>
              <a:rPr lang="cs-CZ" sz="1000" dirty="0"/>
              <a:t>tenis - 23,77 x </a:t>
            </a:r>
            <a:r>
              <a:rPr lang="cs-CZ" sz="1000" dirty="0" smtClean="0"/>
              <a:t>10,97m </a:t>
            </a:r>
            <a:r>
              <a:rPr lang="en-US" sz="1000" dirty="0" smtClean="0"/>
              <a:t>/</a:t>
            </a:r>
            <a:r>
              <a:rPr lang="en-US" sz="1000" dirty="0"/>
              <a:t>paddle </a:t>
            </a:r>
            <a:r>
              <a:rPr lang="en-US" sz="1000" dirty="0" err="1"/>
              <a:t>tenis</a:t>
            </a:r>
            <a:r>
              <a:rPr lang="en-US" sz="1000" dirty="0"/>
              <a:t> - 20 x </a:t>
            </a:r>
            <a:r>
              <a:rPr lang="en-US" sz="1000" dirty="0" smtClean="0"/>
              <a:t>10m</a:t>
            </a:r>
            <a:r>
              <a:rPr lang="cs-CZ" sz="1000" dirty="0" smtClean="0"/>
              <a:t> /</a:t>
            </a:r>
            <a:r>
              <a:rPr lang="cs-CZ" sz="1000" dirty="0"/>
              <a:t>badminton -13,4 x </a:t>
            </a:r>
            <a:r>
              <a:rPr lang="cs-CZ" sz="1000" dirty="0" smtClean="0"/>
              <a:t>6,1m /</a:t>
            </a:r>
            <a:r>
              <a:rPr lang="cs-CZ" sz="1000" dirty="0"/>
              <a:t>nohejbal - 18 x </a:t>
            </a:r>
            <a:r>
              <a:rPr lang="cs-CZ" sz="1000" dirty="0" smtClean="0"/>
              <a:t>8,23m</a:t>
            </a:r>
            <a:endParaRPr lang="cs-CZ" sz="1000" dirty="0"/>
          </a:p>
          <a:p>
            <a:pPr marL="45720" indent="0">
              <a:buNone/>
            </a:pPr>
            <a:endParaRPr lang="cs-CZ" sz="1600" dirty="0" smtClean="0"/>
          </a:p>
          <a:p>
            <a:endParaRPr lang="cs-CZ" sz="1600" dirty="0" smtClean="0"/>
          </a:p>
          <a:p>
            <a:endParaRPr lang="cs-CZ" sz="1600" dirty="0"/>
          </a:p>
        </p:txBody>
      </p:sp>
      <p:sp>
        <p:nvSpPr>
          <p:cNvPr id="11" name="Zástupný symbol pro obsah 4"/>
          <p:cNvSpPr>
            <a:spLocks noGrp="1"/>
          </p:cNvSpPr>
          <p:nvPr>
            <p:ph sz="quarter" idx="13"/>
          </p:nvPr>
        </p:nvSpPr>
        <p:spPr>
          <a:xfrm>
            <a:off x="5050511" y="1943834"/>
            <a:ext cx="3888341" cy="2475275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cs-CZ" sz="1600" u="sng" dirty="0" smtClean="0"/>
              <a:t>Časová </a:t>
            </a:r>
            <a:r>
              <a:rPr lang="cs-CZ" sz="1600" u="sng" dirty="0"/>
              <a:t>kapacita</a:t>
            </a:r>
          </a:p>
          <a:p>
            <a:r>
              <a:rPr lang="cs-CZ" sz="1600" dirty="0" smtClean="0"/>
              <a:t>využití haly v průběhu dne -               od 6,30 </a:t>
            </a:r>
            <a:r>
              <a:rPr lang="cs-CZ" sz="1600" dirty="0"/>
              <a:t>– </a:t>
            </a:r>
            <a:r>
              <a:rPr lang="cs-CZ" sz="1600" dirty="0" smtClean="0"/>
              <a:t>21,30 </a:t>
            </a:r>
            <a:r>
              <a:rPr lang="cs-CZ" sz="1600" dirty="0"/>
              <a:t>hod. </a:t>
            </a:r>
            <a:r>
              <a:rPr lang="cs-CZ" sz="1600" dirty="0" smtClean="0"/>
              <a:t>(</a:t>
            </a:r>
            <a:r>
              <a:rPr lang="cs-CZ" sz="1600" dirty="0"/>
              <a:t>tj. </a:t>
            </a:r>
            <a:r>
              <a:rPr lang="cs-CZ" sz="1600" dirty="0" smtClean="0"/>
              <a:t>15 </a:t>
            </a:r>
            <a:r>
              <a:rPr lang="cs-CZ" sz="1600" dirty="0"/>
              <a:t>hod</a:t>
            </a:r>
            <a:r>
              <a:rPr lang="cs-CZ" sz="1600" dirty="0" smtClean="0"/>
              <a:t>./den)</a:t>
            </a:r>
            <a:endParaRPr lang="cs-CZ" sz="1600" dirty="0"/>
          </a:p>
          <a:p>
            <a:r>
              <a:rPr lang="cs-CZ" sz="1600" dirty="0"/>
              <a:t>využití </a:t>
            </a:r>
            <a:r>
              <a:rPr lang="cs-CZ" sz="1600" dirty="0" smtClean="0"/>
              <a:t>haly v průběhu roku - cca 350 dní/rok</a:t>
            </a:r>
          </a:p>
          <a:p>
            <a:endParaRPr lang="cs-CZ" sz="1600" dirty="0"/>
          </a:p>
          <a:p>
            <a:pPr marL="45720" indent="0">
              <a:buNone/>
            </a:pPr>
            <a:r>
              <a:rPr lang="cs-CZ" sz="1600" u="sng" dirty="0"/>
              <a:t>P</a:t>
            </a:r>
            <a:r>
              <a:rPr lang="cs-CZ" sz="1600" u="sng" dirty="0" smtClean="0"/>
              <a:t>rodejní </a:t>
            </a:r>
            <a:r>
              <a:rPr lang="cs-CZ" sz="1600" u="sng" dirty="0"/>
              <a:t>cena </a:t>
            </a:r>
          </a:p>
          <a:p>
            <a:r>
              <a:rPr lang="cs-CZ" sz="1600" dirty="0" smtClean="0"/>
              <a:t>1 500 Kč/hod.      včetně DPH</a:t>
            </a:r>
          </a:p>
          <a:p>
            <a:endParaRPr lang="cs-CZ" sz="1600" dirty="0" smtClean="0"/>
          </a:p>
          <a:p>
            <a:endParaRPr lang="cs-CZ" sz="1600" dirty="0"/>
          </a:p>
        </p:txBody>
      </p:sp>
      <p:sp>
        <p:nvSpPr>
          <p:cNvPr id="10" name="Zástupný symbol pro obsah 4"/>
          <p:cNvSpPr>
            <a:spLocks noGrp="1"/>
          </p:cNvSpPr>
          <p:nvPr>
            <p:ph sz="quarter" idx="13"/>
          </p:nvPr>
        </p:nvSpPr>
        <p:spPr>
          <a:xfrm>
            <a:off x="963494" y="4282802"/>
            <a:ext cx="7970979" cy="2161534"/>
          </a:xfrm>
        </p:spPr>
        <p:txBody>
          <a:bodyPr>
            <a:normAutofit/>
          </a:bodyPr>
          <a:lstStyle/>
          <a:p>
            <a:pPr marL="45720" indent="0">
              <a:buNone/>
            </a:pPr>
            <a:endParaRPr lang="cs-CZ" sz="1600" dirty="0" smtClean="0"/>
          </a:p>
          <a:p>
            <a:endParaRPr lang="cs-CZ" sz="1600" dirty="0" smtClean="0"/>
          </a:p>
          <a:p>
            <a:endParaRPr lang="cs-CZ" sz="16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1056" y="4734145"/>
            <a:ext cx="7493333" cy="1620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39977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1003811" y="1313765"/>
            <a:ext cx="3840430" cy="621792"/>
          </a:xfrm>
        </p:spPr>
        <p:txBody>
          <a:bodyPr/>
          <a:lstStyle/>
          <a:p>
            <a:endParaRPr lang="cs-CZ" sz="2800" u="sng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quarter" idx="3"/>
          </p:nvPr>
        </p:nvSpPr>
        <p:spPr>
          <a:xfrm>
            <a:off x="5086844" y="1313765"/>
            <a:ext cx="3837085" cy="621792"/>
          </a:xfrm>
        </p:spPr>
        <p:txBody>
          <a:bodyPr/>
          <a:lstStyle/>
          <a:p>
            <a:r>
              <a:rPr lang="cs-CZ" sz="2800" u="sng" dirty="0" smtClean="0"/>
              <a:t>Venkovní hřiště</a:t>
            </a:r>
            <a:endParaRPr lang="cs-CZ" sz="2800" u="sng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990600" y="548680"/>
            <a:ext cx="7924800" cy="720080"/>
          </a:xfrm>
        </p:spPr>
        <p:txBody>
          <a:bodyPr>
            <a:normAutofit/>
          </a:bodyPr>
          <a:lstStyle/>
          <a:p>
            <a:r>
              <a:rPr lang="cs-CZ" dirty="0" smtClean="0"/>
              <a:t>Produkty – parametry 02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13"/>
          </p:nvPr>
        </p:nvSpPr>
        <p:spPr>
          <a:xfrm>
            <a:off x="955056" y="1953844"/>
            <a:ext cx="3888341" cy="4635516"/>
          </a:xfrm>
        </p:spPr>
        <p:txBody>
          <a:bodyPr>
            <a:normAutofit/>
          </a:bodyPr>
          <a:lstStyle/>
          <a:p>
            <a:endParaRPr lang="cs-CZ" sz="1600" dirty="0" smtClean="0"/>
          </a:p>
          <a:p>
            <a:endParaRPr lang="cs-CZ" sz="1600" dirty="0"/>
          </a:p>
        </p:txBody>
      </p:sp>
      <p:sp>
        <p:nvSpPr>
          <p:cNvPr id="11" name="Zástupný symbol pro obsah 4"/>
          <p:cNvSpPr>
            <a:spLocks noGrp="1"/>
          </p:cNvSpPr>
          <p:nvPr>
            <p:ph sz="quarter" idx="13"/>
          </p:nvPr>
        </p:nvSpPr>
        <p:spPr>
          <a:xfrm>
            <a:off x="5050511" y="1943835"/>
            <a:ext cx="3888341" cy="4635516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cs-CZ" sz="1600" b="1" u="sng" cap="small" dirty="0"/>
              <a:t>Produkt </a:t>
            </a:r>
            <a:endParaRPr lang="cs-CZ" sz="1600" b="1" u="sng" cap="small" dirty="0" smtClean="0"/>
          </a:p>
          <a:p>
            <a:r>
              <a:rPr lang="cs-CZ" sz="1600" dirty="0"/>
              <a:t>pronájem 1 hod. </a:t>
            </a:r>
            <a:r>
              <a:rPr lang="cs-CZ" sz="1600" dirty="0" smtClean="0"/>
              <a:t>hřiště</a:t>
            </a:r>
            <a:endParaRPr lang="cs-CZ" sz="1600" dirty="0"/>
          </a:p>
          <a:p>
            <a:pPr marL="45720" indent="0">
              <a:buNone/>
            </a:pPr>
            <a:endParaRPr lang="cs-CZ" sz="1600" dirty="0" smtClean="0"/>
          </a:p>
          <a:p>
            <a:pPr marL="45720" indent="0">
              <a:buNone/>
            </a:pPr>
            <a:r>
              <a:rPr lang="cs-CZ" sz="1600" u="sng" dirty="0" smtClean="0"/>
              <a:t>Prostorová kapacita </a:t>
            </a:r>
          </a:p>
          <a:p>
            <a:r>
              <a:rPr lang="cs-CZ" sz="1600" dirty="0" smtClean="0"/>
              <a:t>6 </a:t>
            </a:r>
            <a:r>
              <a:rPr lang="cs-CZ" sz="1600" dirty="0" err="1" smtClean="0"/>
              <a:t>hřišt</a:t>
            </a:r>
            <a:r>
              <a:rPr lang="cs-CZ" sz="1600" dirty="0" smtClean="0"/>
              <a:t> (4 tenisové kurty, 2 volejbalové kurty)</a:t>
            </a:r>
            <a:endParaRPr lang="cs-CZ" sz="1600" dirty="0"/>
          </a:p>
          <a:p>
            <a:pPr marL="45720" indent="0">
              <a:buNone/>
            </a:pPr>
            <a:endParaRPr lang="cs-CZ" sz="1600" dirty="0" smtClean="0"/>
          </a:p>
          <a:p>
            <a:pPr marL="45720" indent="0">
              <a:buNone/>
            </a:pPr>
            <a:r>
              <a:rPr lang="cs-CZ" sz="1600" u="sng" dirty="0" smtClean="0"/>
              <a:t>Časová </a:t>
            </a:r>
            <a:r>
              <a:rPr lang="cs-CZ" sz="1600" u="sng" dirty="0"/>
              <a:t>kapacita</a:t>
            </a:r>
          </a:p>
          <a:p>
            <a:r>
              <a:rPr lang="cs-CZ" sz="1600" dirty="0" smtClean="0"/>
              <a:t>využití hřišť v průběhu dne  -                 od 8 </a:t>
            </a:r>
            <a:r>
              <a:rPr lang="cs-CZ" sz="1600" dirty="0"/>
              <a:t>– </a:t>
            </a:r>
            <a:r>
              <a:rPr lang="cs-CZ" sz="1600" dirty="0" smtClean="0"/>
              <a:t>18 </a:t>
            </a:r>
            <a:r>
              <a:rPr lang="cs-CZ" sz="1600" dirty="0"/>
              <a:t>hod. </a:t>
            </a:r>
            <a:r>
              <a:rPr lang="cs-CZ" sz="1600" dirty="0" smtClean="0"/>
              <a:t>(</a:t>
            </a:r>
            <a:r>
              <a:rPr lang="cs-CZ" sz="1600" dirty="0"/>
              <a:t>tj. </a:t>
            </a:r>
            <a:r>
              <a:rPr lang="cs-CZ" sz="1600" dirty="0" smtClean="0"/>
              <a:t>10 </a:t>
            </a:r>
            <a:r>
              <a:rPr lang="cs-CZ" sz="1600" dirty="0"/>
              <a:t>hod</a:t>
            </a:r>
            <a:r>
              <a:rPr lang="cs-CZ" sz="1600" dirty="0" smtClean="0"/>
              <a:t>./den) (jen když je světlo)</a:t>
            </a:r>
            <a:endParaRPr lang="cs-CZ" sz="1600" dirty="0"/>
          </a:p>
          <a:p>
            <a:r>
              <a:rPr lang="cs-CZ" sz="1600" dirty="0"/>
              <a:t>využití </a:t>
            </a:r>
            <a:r>
              <a:rPr lang="cs-CZ" sz="1600" dirty="0" smtClean="0"/>
              <a:t>hřišť v průběhu roku -          duben - říjen </a:t>
            </a:r>
            <a:r>
              <a:rPr lang="cs-CZ" sz="1600" dirty="0"/>
              <a:t>(tj. </a:t>
            </a:r>
            <a:r>
              <a:rPr lang="cs-CZ" sz="1600" dirty="0" smtClean="0"/>
              <a:t>cca 210 </a:t>
            </a:r>
            <a:r>
              <a:rPr lang="cs-CZ" sz="1600" dirty="0"/>
              <a:t>dní/rok</a:t>
            </a:r>
            <a:r>
              <a:rPr lang="cs-CZ" sz="1600" dirty="0" smtClean="0"/>
              <a:t>)</a:t>
            </a:r>
          </a:p>
          <a:p>
            <a:endParaRPr lang="cs-CZ" sz="1600" dirty="0"/>
          </a:p>
          <a:p>
            <a:pPr marL="45720" indent="0">
              <a:buNone/>
            </a:pPr>
            <a:r>
              <a:rPr lang="cs-CZ" sz="1600" u="sng" dirty="0"/>
              <a:t>P</a:t>
            </a:r>
            <a:r>
              <a:rPr lang="cs-CZ" sz="1600" u="sng" dirty="0" smtClean="0"/>
              <a:t>rodejní </a:t>
            </a:r>
            <a:r>
              <a:rPr lang="cs-CZ" sz="1600" u="sng" dirty="0"/>
              <a:t>cena </a:t>
            </a:r>
          </a:p>
          <a:p>
            <a:r>
              <a:rPr lang="cs-CZ" sz="1600" dirty="0" smtClean="0"/>
              <a:t>290 Kč/hod.      včetně DPH</a:t>
            </a:r>
          </a:p>
          <a:p>
            <a:endParaRPr lang="cs-CZ" sz="1600" dirty="0" smtClean="0"/>
          </a:p>
          <a:p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2440604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1003811" y="1313765"/>
            <a:ext cx="3840430" cy="621792"/>
          </a:xfrm>
        </p:spPr>
        <p:txBody>
          <a:bodyPr/>
          <a:lstStyle/>
          <a:p>
            <a:r>
              <a:rPr lang="cs-CZ" sz="2800" u="sng" dirty="0" smtClean="0"/>
              <a:t>Fitness</a:t>
            </a:r>
            <a:endParaRPr lang="cs-CZ" sz="2800" u="sng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quarter" idx="3"/>
          </p:nvPr>
        </p:nvSpPr>
        <p:spPr>
          <a:xfrm>
            <a:off x="5086844" y="1313765"/>
            <a:ext cx="3837085" cy="621792"/>
          </a:xfrm>
        </p:spPr>
        <p:txBody>
          <a:bodyPr/>
          <a:lstStyle/>
          <a:p>
            <a:r>
              <a:rPr lang="cs-CZ" sz="2800" u="sng" dirty="0" err="1" smtClean="0"/>
              <a:t>Wellness</a:t>
            </a:r>
            <a:endParaRPr lang="cs-CZ" sz="2800" u="sng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990600" y="548680"/>
            <a:ext cx="7924800" cy="720080"/>
          </a:xfrm>
        </p:spPr>
        <p:txBody>
          <a:bodyPr>
            <a:normAutofit/>
          </a:bodyPr>
          <a:lstStyle/>
          <a:p>
            <a:r>
              <a:rPr lang="cs-CZ" dirty="0" smtClean="0"/>
              <a:t>Produkty – parametry 03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13"/>
          </p:nvPr>
        </p:nvSpPr>
        <p:spPr>
          <a:xfrm>
            <a:off x="955056" y="1953844"/>
            <a:ext cx="3888341" cy="4635516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cs-CZ" sz="1600" b="1" u="sng" cap="small" dirty="0"/>
              <a:t>Produkt </a:t>
            </a:r>
            <a:endParaRPr lang="cs-CZ" sz="1600" b="1" u="sng" cap="small" dirty="0" smtClean="0"/>
          </a:p>
          <a:p>
            <a:r>
              <a:rPr lang="cs-CZ" sz="1600" dirty="0" smtClean="0"/>
              <a:t>1 </a:t>
            </a:r>
            <a:r>
              <a:rPr lang="cs-CZ" sz="1600" dirty="0"/>
              <a:t>hod. </a:t>
            </a:r>
            <a:r>
              <a:rPr lang="cs-CZ" sz="1600" dirty="0" smtClean="0"/>
              <a:t>pobytu 1 osoby ve Fitness</a:t>
            </a:r>
            <a:endParaRPr lang="cs-CZ" sz="1600" dirty="0"/>
          </a:p>
          <a:p>
            <a:pPr marL="45720" indent="0">
              <a:buNone/>
            </a:pPr>
            <a:endParaRPr lang="cs-CZ" sz="1600" dirty="0" smtClean="0"/>
          </a:p>
          <a:p>
            <a:pPr marL="45720" indent="0">
              <a:buNone/>
            </a:pPr>
            <a:r>
              <a:rPr lang="cs-CZ" sz="1600" u="sng" dirty="0" smtClean="0"/>
              <a:t>Prostorová kapacita </a:t>
            </a:r>
          </a:p>
          <a:p>
            <a:r>
              <a:rPr lang="cs-CZ" sz="1600" dirty="0" smtClean="0"/>
              <a:t>62 osob/hod. (i v rámci šaten)</a:t>
            </a:r>
            <a:endParaRPr lang="cs-CZ" sz="1600" dirty="0"/>
          </a:p>
          <a:p>
            <a:pPr marL="45720" indent="0">
              <a:buNone/>
            </a:pPr>
            <a:endParaRPr lang="cs-CZ" sz="1600" dirty="0" smtClean="0"/>
          </a:p>
          <a:p>
            <a:pPr marL="45720" indent="0">
              <a:buNone/>
            </a:pPr>
            <a:r>
              <a:rPr lang="cs-CZ" sz="1600" u="sng" dirty="0" smtClean="0"/>
              <a:t>Časová </a:t>
            </a:r>
            <a:r>
              <a:rPr lang="cs-CZ" sz="1600" u="sng" dirty="0"/>
              <a:t>kapacita</a:t>
            </a:r>
          </a:p>
          <a:p>
            <a:r>
              <a:rPr lang="cs-CZ" sz="1600" dirty="0" smtClean="0"/>
              <a:t>využití fitness v průběhu dne -                   od  6,30 </a:t>
            </a:r>
            <a:r>
              <a:rPr lang="cs-CZ" sz="1600" dirty="0"/>
              <a:t>– </a:t>
            </a:r>
            <a:r>
              <a:rPr lang="cs-CZ" sz="1600" dirty="0" smtClean="0"/>
              <a:t>21,30 </a:t>
            </a:r>
            <a:r>
              <a:rPr lang="cs-CZ" sz="1600" dirty="0"/>
              <a:t>hod. </a:t>
            </a:r>
            <a:r>
              <a:rPr lang="cs-CZ" sz="1600" dirty="0" smtClean="0"/>
              <a:t>(</a:t>
            </a:r>
            <a:r>
              <a:rPr lang="cs-CZ" sz="1600" dirty="0"/>
              <a:t>tj. </a:t>
            </a:r>
            <a:r>
              <a:rPr lang="cs-CZ" sz="1600" dirty="0" smtClean="0"/>
              <a:t>15 </a:t>
            </a:r>
            <a:r>
              <a:rPr lang="cs-CZ" sz="1600" dirty="0"/>
              <a:t>hod</a:t>
            </a:r>
            <a:r>
              <a:rPr lang="cs-CZ" sz="1600" dirty="0" smtClean="0"/>
              <a:t>./den)</a:t>
            </a:r>
            <a:endParaRPr lang="cs-CZ" sz="1600" dirty="0"/>
          </a:p>
          <a:p>
            <a:r>
              <a:rPr lang="cs-CZ" sz="1600" dirty="0"/>
              <a:t>využití </a:t>
            </a:r>
            <a:r>
              <a:rPr lang="cs-CZ" sz="1600" dirty="0" smtClean="0"/>
              <a:t>fitness v průběhu roku -         celý rok (tj</a:t>
            </a:r>
            <a:r>
              <a:rPr lang="cs-CZ" sz="1600" dirty="0"/>
              <a:t>. </a:t>
            </a:r>
            <a:r>
              <a:rPr lang="cs-CZ" sz="1600" dirty="0" smtClean="0"/>
              <a:t>cca 350 </a:t>
            </a:r>
            <a:r>
              <a:rPr lang="cs-CZ" sz="1600" dirty="0"/>
              <a:t>dní/rok</a:t>
            </a:r>
            <a:r>
              <a:rPr lang="cs-CZ" sz="1600" dirty="0" smtClean="0"/>
              <a:t>)</a:t>
            </a:r>
          </a:p>
          <a:p>
            <a:endParaRPr lang="cs-CZ" sz="1600" dirty="0"/>
          </a:p>
          <a:p>
            <a:pPr marL="45720" indent="0">
              <a:buNone/>
            </a:pPr>
            <a:r>
              <a:rPr lang="cs-CZ" sz="1600" u="sng" dirty="0"/>
              <a:t>P</a:t>
            </a:r>
            <a:r>
              <a:rPr lang="cs-CZ" sz="1600" u="sng" dirty="0" smtClean="0"/>
              <a:t>rodejní </a:t>
            </a:r>
            <a:r>
              <a:rPr lang="cs-CZ" sz="1600" u="sng" dirty="0"/>
              <a:t>cena </a:t>
            </a:r>
          </a:p>
          <a:p>
            <a:r>
              <a:rPr lang="cs-CZ" sz="1600" dirty="0" smtClean="0"/>
              <a:t>100 Kč/hod.      včetně DPH</a:t>
            </a:r>
          </a:p>
          <a:p>
            <a:endParaRPr lang="cs-CZ" sz="1600" dirty="0" smtClean="0"/>
          </a:p>
          <a:p>
            <a:endParaRPr lang="cs-CZ" sz="1600" dirty="0"/>
          </a:p>
        </p:txBody>
      </p:sp>
      <p:sp>
        <p:nvSpPr>
          <p:cNvPr id="8" name="Zástupný symbol pro obsah 4"/>
          <p:cNvSpPr>
            <a:spLocks noGrp="1"/>
          </p:cNvSpPr>
          <p:nvPr>
            <p:ph sz="quarter" idx="13"/>
          </p:nvPr>
        </p:nvSpPr>
        <p:spPr>
          <a:xfrm>
            <a:off x="5050511" y="1943835"/>
            <a:ext cx="3888341" cy="4635516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cs-CZ" sz="1600" b="1" u="sng" cap="small" dirty="0"/>
              <a:t>Produkt </a:t>
            </a:r>
            <a:endParaRPr lang="cs-CZ" sz="1600" b="1" u="sng" cap="small" dirty="0" smtClean="0"/>
          </a:p>
          <a:p>
            <a:r>
              <a:rPr lang="cs-CZ" sz="1600" dirty="0" smtClean="0"/>
              <a:t>1 </a:t>
            </a:r>
            <a:r>
              <a:rPr lang="cs-CZ" sz="1600" dirty="0"/>
              <a:t>hod. </a:t>
            </a:r>
            <a:r>
              <a:rPr lang="cs-CZ" sz="1600" dirty="0" smtClean="0"/>
              <a:t>pobytu 1 osoby ve </a:t>
            </a:r>
            <a:r>
              <a:rPr lang="cs-CZ" sz="1600" dirty="0" err="1" smtClean="0"/>
              <a:t>Wellness</a:t>
            </a:r>
            <a:endParaRPr lang="cs-CZ" sz="1600" dirty="0"/>
          </a:p>
          <a:p>
            <a:pPr marL="45720" indent="0">
              <a:buNone/>
            </a:pPr>
            <a:endParaRPr lang="cs-CZ" sz="1600" dirty="0" smtClean="0"/>
          </a:p>
          <a:p>
            <a:pPr marL="45720" indent="0">
              <a:buNone/>
            </a:pPr>
            <a:r>
              <a:rPr lang="cs-CZ" sz="1600" u="sng" dirty="0" smtClean="0"/>
              <a:t>Prostorová kapacita </a:t>
            </a:r>
          </a:p>
          <a:p>
            <a:r>
              <a:rPr lang="cs-CZ" sz="1600" dirty="0" smtClean="0"/>
              <a:t>40 osob/hod. </a:t>
            </a:r>
          </a:p>
          <a:p>
            <a:endParaRPr lang="cs-CZ" sz="1600" dirty="0" smtClean="0"/>
          </a:p>
          <a:p>
            <a:pPr marL="45720" indent="0">
              <a:buNone/>
            </a:pPr>
            <a:r>
              <a:rPr lang="cs-CZ" sz="1600" u="sng" dirty="0" smtClean="0"/>
              <a:t>Časová </a:t>
            </a:r>
            <a:r>
              <a:rPr lang="cs-CZ" sz="1600" u="sng" dirty="0"/>
              <a:t>kapacita</a:t>
            </a:r>
          </a:p>
          <a:p>
            <a:r>
              <a:rPr lang="cs-CZ" sz="1600" dirty="0"/>
              <a:t>využití </a:t>
            </a:r>
            <a:r>
              <a:rPr lang="cs-CZ" sz="1600" dirty="0" err="1" smtClean="0"/>
              <a:t>wellness</a:t>
            </a:r>
            <a:r>
              <a:rPr lang="cs-CZ" sz="1600" dirty="0" smtClean="0"/>
              <a:t> v </a:t>
            </a:r>
            <a:r>
              <a:rPr lang="cs-CZ" sz="1600" dirty="0"/>
              <a:t>průběhu dne -                   od  </a:t>
            </a:r>
            <a:r>
              <a:rPr lang="cs-CZ" sz="1600" dirty="0" smtClean="0"/>
              <a:t>13,30 </a:t>
            </a:r>
            <a:r>
              <a:rPr lang="cs-CZ" sz="1600" dirty="0"/>
              <a:t>– 21,30 hod. (tj. </a:t>
            </a:r>
            <a:r>
              <a:rPr lang="cs-CZ" sz="1600" dirty="0" smtClean="0"/>
              <a:t> 8 </a:t>
            </a:r>
            <a:r>
              <a:rPr lang="cs-CZ" sz="1600" dirty="0"/>
              <a:t>hod./den)</a:t>
            </a:r>
          </a:p>
          <a:p>
            <a:r>
              <a:rPr lang="cs-CZ" sz="1600" dirty="0"/>
              <a:t>využití </a:t>
            </a:r>
            <a:r>
              <a:rPr lang="cs-CZ" sz="1600" dirty="0" err="1" smtClean="0"/>
              <a:t>wellness</a:t>
            </a:r>
            <a:r>
              <a:rPr lang="cs-CZ" sz="1600" dirty="0" smtClean="0"/>
              <a:t> v </a:t>
            </a:r>
            <a:r>
              <a:rPr lang="cs-CZ" sz="1600" dirty="0"/>
              <a:t>průběhu roku -         celý rok (tj. cca 350 dní/rok)</a:t>
            </a:r>
          </a:p>
          <a:p>
            <a:endParaRPr lang="cs-CZ" sz="1600" dirty="0"/>
          </a:p>
          <a:p>
            <a:pPr marL="45720" indent="0">
              <a:buNone/>
            </a:pPr>
            <a:r>
              <a:rPr lang="cs-CZ" sz="1600" u="sng" dirty="0"/>
              <a:t>P</a:t>
            </a:r>
            <a:r>
              <a:rPr lang="cs-CZ" sz="1600" u="sng" dirty="0" smtClean="0"/>
              <a:t>rodejní </a:t>
            </a:r>
            <a:r>
              <a:rPr lang="cs-CZ" sz="1600" u="sng" dirty="0"/>
              <a:t>cena </a:t>
            </a:r>
          </a:p>
          <a:p>
            <a:r>
              <a:rPr lang="cs-CZ" sz="1600" dirty="0" smtClean="0"/>
              <a:t>100 Kč/hod.      včetně DPH</a:t>
            </a:r>
          </a:p>
          <a:p>
            <a:endParaRPr lang="cs-CZ" sz="1600" dirty="0" smtClean="0"/>
          </a:p>
          <a:p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2759594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1003811" y="1313765"/>
            <a:ext cx="3840430" cy="621792"/>
          </a:xfrm>
        </p:spPr>
        <p:txBody>
          <a:bodyPr/>
          <a:lstStyle/>
          <a:p>
            <a:r>
              <a:rPr lang="cs-CZ" sz="2800" u="sng" dirty="0" smtClean="0"/>
              <a:t>Bazén</a:t>
            </a:r>
            <a:endParaRPr lang="cs-CZ" sz="2800" u="sng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quarter" idx="3"/>
          </p:nvPr>
        </p:nvSpPr>
        <p:spPr>
          <a:xfrm>
            <a:off x="5086844" y="1313764"/>
            <a:ext cx="3837085" cy="2970331"/>
          </a:xfrm>
        </p:spPr>
        <p:txBody>
          <a:bodyPr/>
          <a:lstStyle/>
          <a:p>
            <a:pPr marL="45720" lvl="0">
              <a:buClr>
                <a:srgbClr val="FF8600"/>
              </a:buClr>
            </a:pPr>
            <a:r>
              <a:rPr lang="cs-CZ" sz="1600" b="0" u="sng" dirty="0">
                <a:solidFill>
                  <a:prstClr val="white"/>
                </a:solidFill>
              </a:rPr>
              <a:t>Časová kapacita</a:t>
            </a:r>
          </a:p>
          <a:p>
            <a:pPr marL="228600" lvl="0" indent="-182880">
              <a:buClr>
                <a:srgbClr val="FF8600"/>
              </a:buClr>
              <a:buFont typeface="Wingdings" charset="2"/>
              <a:buChar char="§"/>
            </a:pPr>
            <a:r>
              <a:rPr lang="cs-CZ" sz="1600" b="0" dirty="0">
                <a:solidFill>
                  <a:prstClr val="white"/>
                </a:solidFill>
              </a:rPr>
              <a:t>využití </a:t>
            </a:r>
            <a:r>
              <a:rPr lang="cs-CZ" sz="1600" b="0" dirty="0" smtClean="0">
                <a:solidFill>
                  <a:prstClr val="white"/>
                </a:solidFill>
              </a:rPr>
              <a:t>bazénu v </a:t>
            </a:r>
            <a:r>
              <a:rPr lang="cs-CZ" sz="1600" b="0" dirty="0">
                <a:solidFill>
                  <a:prstClr val="white"/>
                </a:solidFill>
              </a:rPr>
              <a:t>průběhu dne -                   od  6,30 – 21,30 hod. (tj. 15 hod./den)</a:t>
            </a:r>
          </a:p>
          <a:p>
            <a:pPr marL="228600" lvl="0" indent="-182880">
              <a:buClr>
                <a:srgbClr val="FF8600"/>
              </a:buClr>
              <a:buFont typeface="Wingdings" charset="2"/>
              <a:buChar char="§"/>
            </a:pPr>
            <a:r>
              <a:rPr lang="cs-CZ" sz="1600" b="0" dirty="0">
                <a:solidFill>
                  <a:prstClr val="white"/>
                </a:solidFill>
              </a:rPr>
              <a:t>využití </a:t>
            </a:r>
            <a:r>
              <a:rPr lang="cs-CZ" sz="1600" b="0" dirty="0" smtClean="0">
                <a:solidFill>
                  <a:prstClr val="white"/>
                </a:solidFill>
              </a:rPr>
              <a:t>bazénu v </a:t>
            </a:r>
            <a:r>
              <a:rPr lang="cs-CZ" sz="1600" b="0" dirty="0">
                <a:solidFill>
                  <a:prstClr val="white"/>
                </a:solidFill>
              </a:rPr>
              <a:t>průběhu roku -         celý rok (tj. cca 350 dní/rok)</a:t>
            </a:r>
          </a:p>
          <a:p>
            <a:pPr marL="228600" lvl="0" indent="-182880">
              <a:buClr>
                <a:srgbClr val="FF8600"/>
              </a:buClr>
              <a:buFont typeface="Wingdings" charset="2"/>
              <a:buChar char="§"/>
            </a:pPr>
            <a:endParaRPr lang="cs-CZ" sz="1600" b="0" dirty="0">
              <a:solidFill>
                <a:prstClr val="white"/>
              </a:solidFill>
            </a:endParaRPr>
          </a:p>
          <a:p>
            <a:pPr marL="45720" lvl="0">
              <a:buClr>
                <a:srgbClr val="FF8600"/>
              </a:buClr>
            </a:pPr>
            <a:r>
              <a:rPr lang="cs-CZ" sz="1600" b="0" u="sng" dirty="0">
                <a:solidFill>
                  <a:prstClr val="white"/>
                </a:solidFill>
              </a:rPr>
              <a:t>Prodejní cena </a:t>
            </a:r>
          </a:p>
          <a:p>
            <a:pPr marL="228600" lvl="0" indent="-182880">
              <a:buClr>
                <a:srgbClr val="FF8600"/>
              </a:buClr>
              <a:buFont typeface="Wingdings" charset="2"/>
              <a:buChar char="§"/>
            </a:pPr>
            <a:r>
              <a:rPr lang="cs-CZ" sz="1600" b="0" dirty="0">
                <a:solidFill>
                  <a:prstClr val="white"/>
                </a:solidFill>
              </a:rPr>
              <a:t>65 Kč/hod.      včetně DPH</a:t>
            </a: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990600" y="548680"/>
            <a:ext cx="7924800" cy="720080"/>
          </a:xfrm>
        </p:spPr>
        <p:txBody>
          <a:bodyPr>
            <a:normAutofit/>
          </a:bodyPr>
          <a:lstStyle/>
          <a:p>
            <a:r>
              <a:rPr lang="cs-CZ" dirty="0" smtClean="0"/>
              <a:t>Produkty – parametry 04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13"/>
          </p:nvPr>
        </p:nvSpPr>
        <p:spPr>
          <a:xfrm>
            <a:off x="955056" y="1953844"/>
            <a:ext cx="3888341" cy="4635516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cs-CZ" sz="1600" b="1" u="sng" cap="small" dirty="0"/>
              <a:t>Produkt </a:t>
            </a:r>
            <a:endParaRPr lang="cs-CZ" sz="1600" b="1" u="sng" cap="small" dirty="0" smtClean="0"/>
          </a:p>
          <a:p>
            <a:r>
              <a:rPr lang="cs-CZ" sz="1600" dirty="0" smtClean="0"/>
              <a:t>1 </a:t>
            </a:r>
            <a:r>
              <a:rPr lang="cs-CZ" sz="1600" dirty="0"/>
              <a:t>hod. </a:t>
            </a:r>
            <a:r>
              <a:rPr lang="cs-CZ" sz="1600" dirty="0" smtClean="0"/>
              <a:t>pobytu 1 osoby v bazénu</a:t>
            </a:r>
            <a:endParaRPr lang="cs-CZ" sz="1600" dirty="0"/>
          </a:p>
          <a:p>
            <a:pPr marL="45720" indent="0">
              <a:buNone/>
            </a:pPr>
            <a:endParaRPr lang="cs-CZ" sz="1600" dirty="0" smtClean="0"/>
          </a:p>
          <a:p>
            <a:pPr marL="45720" indent="0">
              <a:buNone/>
            </a:pPr>
            <a:r>
              <a:rPr lang="cs-CZ" sz="1600" u="sng" dirty="0" smtClean="0"/>
              <a:t>Prostorová kapacita </a:t>
            </a:r>
          </a:p>
          <a:p>
            <a:r>
              <a:rPr lang="cs-CZ" sz="1600" dirty="0" smtClean="0"/>
              <a:t>120 osob/hod. (i v rámci šaten)</a:t>
            </a:r>
            <a:endParaRPr lang="cs-CZ" sz="1600" dirty="0"/>
          </a:p>
          <a:p>
            <a:pPr marL="45720" indent="0">
              <a:buNone/>
            </a:pPr>
            <a:endParaRPr lang="cs-CZ" sz="1600" dirty="0" smtClean="0"/>
          </a:p>
          <a:p>
            <a:pPr marL="45720" indent="0">
              <a:buNone/>
            </a:pPr>
            <a:r>
              <a:rPr lang="cs-CZ" sz="1200" dirty="0" smtClean="0"/>
              <a:t>bazén – 4 dráhy + 2 dráhy relaxační - 25 x 12 m = 300 m2 - na </a:t>
            </a:r>
            <a:r>
              <a:rPr lang="cs-CZ" sz="1200" dirty="0"/>
              <a:t>1 návštěvníka 5 m2  »» 60 návštěvníků ve vodě + 60 návštěvníků okolo (šatny apod.)</a:t>
            </a:r>
            <a:endParaRPr lang="cs-CZ" sz="1800" dirty="0" smtClean="0"/>
          </a:p>
          <a:p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3496992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1003811" y="1313765"/>
            <a:ext cx="3840430" cy="621792"/>
          </a:xfrm>
        </p:spPr>
        <p:txBody>
          <a:bodyPr/>
          <a:lstStyle/>
          <a:p>
            <a:r>
              <a:rPr lang="cs-CZ" sz="2800" u="sng" dirty="0" smtClean="0"/>
              <a:t>Hotel</a:t>
            </a:r>
            <a:endParaRPr lang="cs-CZ" sz="2800" u="sng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quarter" idx="3"/>
          </p:nvPr>
        </p:nvSpPr>
        <p:spPr>
          <a:xfrm>
            <a:off x="5086844" y="1313765"/>
            <a:ext cx="3837085" cy="621792"/>
          </a:xfrm>
        </p:spPr>
        <p:txBody>
          <a:bodyPr/>
          <a:lstStyle/>
          <a:p>
            <a:r>
              <a:rPr lang="cs-CZ" sz="2800" u="sng" dirty="0" smtClean="0"/>
              <a:t>Restaurace</a:t>
            </a:r>
            <a:endParaRPr lang="cs-CZ" sz="2800" u="sng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990600" y="548680"/>
            <a:ext cx="7924800" cy="720080"/>
          </a:xfrm>
        </p:spPr>
        <p:txBody>
          <a:bodyPr>
            <a:normAutofit/>
          </a:bodyPr>
          <a:lstStyle/>
          <a:p>
            <a:r>
              <a:rPr lang="cs-CZ" dirty="0" smtClean="0"/>
              <a:t>Produkty – parametry 05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13"/>
          </p:nvPr>
        </p:nvSpPr>
        <p:spPr>
          <a:xfrm>
            <a:off x="955056" y="1953844"/>
            <a:ext cx="3888341" cy="4635516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cs-CZ" sz="1600" b="1" u="sng" cap="small" dirty="0"/>
              <a:t>Produkt </a:t>
            </a:r>
            <a:endParaRPr lang="cs-CZ" sz="1600" b="1" u="sng" cap="small" dirty="0" smtClean="0"/>
          </a:p>
          <a:p>
            <a:r>
              <a:rPr lang="cs-CZ" sz="1600" dirty="0" smtClean="0"/>
              <a:t>1 noc pobytu 1 osoby v hotelu</a:t>
            </a:r>
            <a:endParaRPr lang="cs-CZ" sz="1600" dirty="0"/>
          </a:p>
          <a:p>
            <a:pPr marL="45720" indent="0">
              <a:buNone/>
            </a:pPr>
            <a:endParaRPr lang="cs-CZ" sz="1600" dirty="0" smtClean="0"/>
          </a:p>
          <a:p>
            <a:pPr marL="45720" indent="0">
              <a:buNone/>
            </a:pPr>
            <a:r>
              <a:rPr lang="cs-CZ" sz="1600" u="sng" dirty="0" smtClean="0"/>
              <a:t>Prostorová kapacita </a:t>
            </a:r>
          </a:p>
          <a:p>
            <a:r>
              <a:rPr lang="cs-CZ" sz="1600" dirty="0" smtClean="0"/>
              <a:t>60 lůžek (= osob/den)</a:t>
            </a:r>
            <a:endParaRPr lang="cs-CZ" sz="1600" dirty="0"/>
          </a:p>
          <a:p>
            <a:pPr marL="45720" indent="0">
              <a:buNone/>
            </a:pPr>
            <a:endParaRPr lang="cs-CZ" sz="1600" dirty="0" smtClean="0"/>
          </a:p>
          <a:p>
            <a:pPr marL="45720" indent="0">
              <a:buNone/>
            </a:pPr>
            <a:r>
              <a:rPr lang="cs-CZ" sz="1600" u="sng" dirty="0" smtClean="0"/>
              <a:t>Časová </a:t>
            </a:r>
            <a:r>
              <a:rPr lang="cs-CZ" sz="1600" u="sng" dirty="0"/>
              <a:t>kapacita</a:t>
            </a:r>
          </a:p>
          <a:p>
            <a:r>
              <a:rPr lang="cs-CZ" sz="1600" dirty="0" smtClean="0"/>
              <a:t>využití hotelu po celý rok (tj</a:t>
            </a:r>
            <a:r>
              <a:rPr lang="cs-CZ" sz="1600" dirty="0"/>
              <a:t>. </a:t>
            </a:r>
            <a:r>
              <a:rPr lang="cs-CZ" sz="1600" dirty="0" smtClean="0"/>
              <a:t>cca 365 </a:t>
            </a:r>
            <a:r>
              <a:rPr lang="cs-CZ" sz="1600" dirty="0"/>
              <a:t>dní/rok</a:t>
            </a:r>
            <a:r>
              <a:rPr lang="cs-CZ" sz="1600" dirty="0" smtClean="0"/>
              <a:t>)</a:t>
            </a:r>
          </a:p>
          <a:p>
            <a:endParaRPr lang="cs-CZ" sz="1600" dirty="0"/>
          </a:p>
          <a:p>
            <a:pPr marL="45720" indent="0">
              <a:buNone/>
            </a:pPr>
            <a:r>
              <a:rPr lang="cs-CZ" sz="1600" u="sng" dirty="0"/>
              <a:t>P</a:t>
            </a:r>
            <a:r>
              <a:rPr lang="cs-CZ" sz="1600" u="sng" dirty="0" smtClean="0"/>
              <a:t>rodejní </a:t>
            </a:r>
            <a:r>
              <a:rPr lang="cs-CZ" sz="1600" u="sng" dirty="0"/>
              <a:t>cena </a:t>
            </a:r>
            <a:r>
              <a:rPr lang="cs-CZ" sz="1600" u="sng" dirty="0" smtClean="0"/>
              <a:t>– za osobu</a:t>
            </a:r>
            <a:endParaRPr lang="cs-CZ" sz="1600" u="sng" dirty="0"/>
          </a:p>
          <a:p>
            <a:r>
              <a:rPr lang="cs-CZ" sz="1600" dirty="0"/>
              <a:t>300 </a:t>
            </a:r>
            <a:r>
              <a:rPr lang="cs-CZ" sz="1600" dirty="0" smtClean="0"/>
              <a:t>Kč/noc      včetně DPH</a:t>
            </a:r>
          </a:p>
          <a:p>
            <a:endParaRPr lang="cs-CZ" sz="1600" dirty="0" smtClean="0"/>
          </a:p>
          <a:p>
            <a:pPr marL="45720" indent="0">
              <a:buNone/>
            </a:pPr>
            <a:endParaRPr lang="cs-CZ" sz="1600" dirty="0"/>
          </a:p>
        </p:txBody>
      </p:sp>
      <p:sp>
        <p:nvSpPr>
          <p:cNvPr id="8" name="Zástupný symbol pro obsah 4"/>
          <p:cNvSpPr>
            <a:spLocks noGrp="1"/>
          </p:cNvSpPr>
          <p:nvPr>
            <p:ph sz="quarter" idx="13"/>
          </p:nvPr>
        </p:nvSpPr>
        <p:spPr>
          <a:xfrm>
            <a:off x="5050511" y="1943835"/>
            <a:ext cx="3888341" cy="4635516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cs-CZ" sz="1600" b="1" u="sng" cap="small" dirty="0"/>
              <a:t>Produkt </a:t>
            </a:r>
            <a:endParaRPr lang="cs-CZ" sz="1600" b="1" u="sng" cap="small" dirty="0" smtClean="0"/>
          </a:p>
          <a:p>
            <a:r>
              <a:rPr lang="cs-CZ" sz="1600" dirty="0" smtClean="0"/>
              <a:t>1 útrata na 1 místo</a:t>
            </a:r>
            <a:endParaRPr lang="cs-CZ" sz="1600" dirty="0"/>
          </a:p>
          <a:p>
            <a:pPr marL="45720" indent="0">
              <a:buNone/>
            </a:pPr>
            <a:endParaRPr lang="cs-CZ" sz="1600" dirty="0" smtClean="0"/>
          </a:p>
          <a:p>
            <a:pPr marL="45720" indent="0">
              <a:buNone/>
            </a:pPr>
            <a:r>
              <a:rPr lang="cs-CZ" sz="1600" u="sng" dirty="0" smtClean="0"/>
              <a:t>Prostorová kapacita </a:t>
            </a:r>
          </a:p>
          <a:p>
            <a:r>
              <a:rPr lang="cs-CZ" sz="1600" dirty="0" smtClean="0"/>
              <a:t>60 + 20 míst</a:t>
            </a:r>
          </a:p>
          <a:p>
            <a:endParaRPr lang="cs-CZ" sz="1600" dirty="0" smtClean="0"/>
          </a:p>
          <a:p>
            <a:pPr marL="45720" indent="0">
              <a:buNone/>
            </a:pPr>
            <a:r>
              <a:rPr lang="cs-CZ" sz="1600" u="sng" dirty="0" smtClean="0"/>
              <a:t>Obrátka</a:t>
            </a:r>
          </a:p>
          <a:p>
            <a:r>
              <a:rPr lang="cs-CZ" sz="1600" dirty="0" smtClean="0"/>
              <a:t>3 obsazení/den</a:t>
            </a:r>
            <a:endParaRPr lang="cs-CZ" sz="1600" dirty="0"/>
          </a:p>
          <a:p>
            <a:pPr marL="45720" indent="0">
              <a:buNone/>
            </a:pPr>
            <a:endParaRPr lang="cs-CZ" sz="1600" u="sng" dirty="0" smtClean="0"/>
          </a:p>
          <a:p>
            <a:pPr marL="45720" indent="0">
              <a:buNone/>
            </a:pPr>
            <a:r>
              <a:rPr lang="cs-CZ" sz="1600" u="sng" dirty="0" smtClean="0"/>
              <a:t>Časová </a:t>
            </a:r>
            <a:r>
              <a:rPr lang="cs-CZ" sz="1600" u="sng" dirty="0"/>
              <a:t>kapacita</a:t>
            </a:r>
          </a:p>
          <a:p>
            <a:r>
              <a:rPr lang="cs-CZ" sz="1600" dirty="0" smtClean="0"/>
              <a:t>využití restaurace po celý rok (tj</a:t>
            </a:r>
            <a:r>
              <a:rPr lang="cs-CZ" sz="1600" dirty="0"/>
              <a:t>. </a:t>
            </a:r>
            <a:r>
              <a:rPr lang="cs-CZ" sz="1600" dirty="0" smtClean="0"/>
              <a:t>cca 365 </a:t>
            </a:r>
            <a:r>
              <a:rPr lang="cs-CZ" sz="1600" dirty="0"/>
              <a:t>dní/rok</a:t>
            </a:r>
            <a:r>
              <a:rPr lang="cs-CZ" sz="1600" dirty="0" smtClean="0"/>
              <a:t>)</a:t>
            </a:r>
          </a:p>
          <a:p>
            <a:endParaRPr lang="cs-CZ" sz="1600" dirty="0"/>
          </a:p>
          <a:p>
            <a:pPr marL="45720" indent="0">
              <a:buNone/>
            </a:pPr>
            <a:r>
              <a:rPr lang="cs-CZ" sz="1600" u="sng" dirty="0"/>
              <a:t>P</a:t>
            </a:r>
            <a:r>
              <a:rPr lang="cs-CZ" sz="1600" u="sng" dirty="0" smtClean="0"/>
              <a:t>rodejní </a:t>
            </a:r>
            <a:r>
              <a:rPr lang="cs-CZ" sz="1600" u="sng" dirty="0"/>
              <a:t>cena </a:t>
            </a:r>
          </a:p>
          <a:p>
            <a:r>
              <a:rPr lang="cs-CZ" sz="1600" dirty="0" smtClean="0"/>
              <a:t>150 Kč/</a:t>
            </a:r>
            <a:r>
              <a:rPr lang="cs-CZ" sz="1600" dirty="0" err="1" smtClean="0"/>
              <a:t>útr</a:t>
            </a:r>
            <a:r>
              <a:rPr lang="cs-CZ" sz="1600" dirty="0" smtClean="0"/>
              <a:t>.      včetně DPH</a:t>
            </a:r>
          </a:p>
          <a:p>
            <a:endParaRPr lang="cs-CZ" sz="1600" dirty="0" smtClean="0"/>
          </a:p>
          <a:p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20493232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ostor">
  <a:themeElements>
    <a:clrScheme name="Prostor">
      <a:dk1>
        <a:sysClr val="windowText" lastClr="000000"/>
      </a:dk1>
      <a:lt1>
        <a:sysClr val="window" lastClr="FFFFFF"/>
      </a:lt1>
      <a:dk2>
        <a:srgbClr val="283138"/>
      </a:dk2>
      <a:lt2>
        <a:srgbClr val="FF8600"/>
      </a:lt2>
      <a:accent1>
        <a:srgbClr val="838D9B"/>
      </a:accent1>
      <a:accent2>
        <a:srgbClr val="D2610C"/>
      </a:accent2>
      <a:accent3>
        <a:srgbClr val="80716A"/>
      </a:accent3>
      <a:accent4>
        <a:srgbClr val="94147C"/>
      </a:accent4>
      <a:accent5>
        <a:srgbClr val="5D5AD2"/>
      </a:accent5>
      <a:accent6>
        <a:srgbClr val="6F6C7D"/>
      </a:accent6>
      <a:hlink>
        <a:srgbClr val="6187E3"/>
      </a:hlink>
      <a:folHlink>
        <a:srgbClr val="7B8EB8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ros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60000"/>
                <a:lumMod val="105000"/>
              </a:schemeClr>
            </a:gs>
            <a:gs pos="41000">
              <a:schemeClr val="phClr">
                <a:tint val="57000"/>
                <a:satMod val="180000"/>
                <a:lumMod val="99000"/>
              </a:schemeClr>
            </a:gs>
            <a:gs pos="100000">
              <a:schemeClr val="phClr">
                <a:tint val="80000"/>
                <a:satMod val="20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atMod val="130000"/>
                <a:lumMod val="114000"/>
              </a:schemeClr>
            </a:gs>
            <a:gs pos="60000">
              <a:schemeClr val="phClr">
                <a:tint val="100000"/>
                <a:satMod val="106000"/>
                <a:lumMod val="110000"/>
              </a:schemeClr>
            </a:gs>
            <a:gs pos="100000">
              <a:schemeClr val="phClr"/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47625" dist="38100" dir="5400000" sy="98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woPt" dir="br">
              <a:rot lat="0" lon="0" rev="8700000"/>
            </a:lightRig>
          </a:scene3d>
          <a:sp3d prstMaterial="matte">
            <a:bevelT w="25400" h="53975"/>
          </a:sp3d>
        </a:effectStyle>
        <a:effectStyle>
          <a:effectLst>
            <a:reflection blurRad="12700" stA="24000" endPos="28000" dist="50800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6985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  <a:lumMod val="100000"/>
              </a:schemeClr>
            </a:gs>
            <a:gs pos="65000">
              <a:schemeClr val="phClr">
                <a:tint val="100000"/>
                <a:shade val="95000"/>
                <a:satMod val="100000"/>
                <a:lumMod val="100000"/>
              </a:schemeClr>
            </a:gs>
            <a:gs pos="100000">
              <a:schemeClr val="phClr">
                <a:tint val="88000"/>
                <a:shade val="100000"/>
                <a:satMod val="400000"/>
                <a:lumMod val="1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  <a:satMod val="90000"/>
              </a:schemeClr>
              <a:schemeClr val="phClr">
                <a:shade val="92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Perspective</Template>
  <TotalTime>1805</TotalTime>
  <Words>744</Words>
  <Application>Microsoft Office PowerPoint</Application>
  <PresentationFormat>A4 (210 x 297 mm)</PresentationFormat>
  <Paragraphs>181</Paragraphs>
  <Slides>21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21</vt:i4>
      </vt:variant>
    </vt:vector>
  </HeadingPairs>
  <TitlesOfParts>
    <vt:vector size="25" baseType="lpstr">
      <vt:lpstr>Arial</vt:lpstr>
      <vt:lpstr>Calibri</vt:lpstr>
      <vt:lpstr>Wingdings</vt:lpstr>
      <vt:lpstr>Prostor</vt:lpstr>
      <vt:lpstr>Víceúčelové sportovní centrum Na Chobotě</vt:lpstr>
      <vt:lpstr>Shrnutí aktualizace</vt:lpstr>
      <vt:lpstr>Parametry modelu</vt:lpstr>
      <vt:lpstr>Produkty</vt:lpstr>
      <vt:lpstr>Produkty – parametry 01</vt:lpstr>
      <vt:lpstr>Produkty – parametry 02</vt:lpstr>
      <vt:lpstr>Produkty – parametry 03</vt:lpstr>
      <vt:lpstr>Produkty – parametry 04</vt:lpstr>
      <vt:lpstr>Produkty – parametry 05</vt:lpstr>
      <vt:lpstr>Produkty – parametry 06</vt:lpstr>
      <vt:lpstr>Krycí příspěvky produktů</vt:lpstr>
      <vt:lpstr>Režijní náklady I</vt:lpstr>
      <vt:lpstr>Režijní náklady II </vt:lpstr>
      <vt:lpstr>Personál</vt:lpstr>
      <vt:lpstr>Investice provozovatele I</vt:lpstr>
      <vt:lpstr>Investice provozovatele II - nepovinné</vt:lpstr>
      <vt:lpstr>Parametry hodnocení investice</vt:lpstr>
      <vt:lpstr>Výkazy (kalkulovaná obsazenost 60%)</vt:lpstr>
      <vt:lpstr>Prezentace aplikace PowerPoint</vt:lpstr>
      <vt:lpstr>Prezentace aplikace PowerPoint</vt:lpstr>
      <vt:lpstr>Prezentace aplikace PowerPoint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Sportovní centrum Na Chobotě</dc:title>
  <dc:creator>Ivo Golda</dc:creator>
  <cp:lastModifiedBy>Khollová Radka (ÚMČ Praha 17)</cp:lastModifiedBy>
  <cp:revision>78</cp:revision>
  <cp:lastPrinted>2016-04-18T19:38:41Z</cp:lastPrinted>
  <dcterms:created xsi:type="dcterms:W3CDTF">2012-06-10T08:24:40Z</dcterms:created>
  <dcterms:modified xsi:type="dcterms:W3CDTF">2016-05-04T08:05:41Z</dcterms:modified>
</cp:coreProperties>
</file>